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443" r:id="rId2"/>
    <p:sldId id="435" r:id="rId3"/>
    <p:sldId id="487" r:id="rId4"/>
    <p:sldId id="458" r:id="rId5"/>
    <p:sldId id="450" r:id="rId6"/>
    <p:sldId id="449" r:id="rId7"/>
    <p:sldId id="451" r:id="rId8"/>
    <p:sldId id="359" r:id="rId9"/>
    <p:sldId id="491" r:id="rId10"/>
    <p:sldId id="452" r:id="rId11"/>
    <p:sldId id="495" r:id="rId12"/>
    <p:sldId id="468" r:id="rId13"/>
    <p:sldId id="494" r:id="rId14"/>
    <p:sldId id="377" r:id="rId15"/>
    <p:sldId id="378" r:id="rId16"/>
    <p:sldId id="437" r:id="rId17"/>
    <p:sldId id="469" r:id="rId18"/>
    <p:sldId id="363" r:id="rId19"/>
    <p:sldId id="492" r:id="rId20"/>
    <p:sldId id="364" r:id="rId21"/>
    <p:sldId id="365" r:id="rId22"/>
    <p:sldId id="360" r:id="rId23"/>
    <p:sldId id="361" r:id="rId24"/>
    <p:sldId id="453" r:id="rId25"/>
    <p:sldId id="439" r:id="rId26"/>
    <p:sldId id="438" r:id="rId27"/>
    <p:sldId id="366" r:id="rId28"/>
    <p:sldId id="261" r:id="rId29"/>
    <p:sldId id="372" r:id="rId30"/>
    <p:sldId id="483" r:id="rId31"/>
    <p:sldId id="493" r:id="rId32"/>
    <p:sldId id="462" r:id="rId33"/>
    <p:sldId id="370" r:id="rId34"/>
    <p:sldId id="374" r:id="rId35"/>
    <p:sldId id="375" r:id="rId36"/>
    <p:sldId id="466" r:id="rId37"/>
    <p:sldId id="447" r:id="rId38"/>
    <p:sldId id="444" r:id="rId39"/>
    <p:sldId id="445" r:id="rId40"/>
    <p:sldId id="446" r:id="rId41"/>
    <p:sldId id="448" r:id="rId42"/>
    <p:sldId id="496" r:id="rId43"/>
    <p:sldId id="497" r:id="rId44"/>
    <p:sldId id="499" r:id="rId45"/>
    <p:sldId id="459" r:id="rId46"/>
    <p:sldId id="461" r:id="rId47"/>
    <p:sldId id="460" r:id="rId48"/>
    <p:sldId id="473" r:id="rId49"/>
    <p:sldId id="475" r:id="rId50"/>
    <p:sldId id="477" r:id="rId51"/>
    <p:sldId id="442" r:id="rId52"/>
    <p:sldId id="456" r:id="rId53"/>
    <p:sldId id="454" r:id="rId54"/>
    <p:sldId id="457" r:id="rId55"/>
    <p:sldId id="478" r:id="rId56"/>
    <p:sldId id="373" r:id="rId57"/>
    <p:sldId id="479" r:id="rId58"/>
    <p:sldId id="259" r:id="rId59"/>
    <p:sldId id="482" r:id="rId60"/>
    <p:sldId id="500" r:id="rId61"/>
    <p:sldId id="485" r:id="rId62"/>
    <p:sldId id="484" r:id="rId63"/>
    <p:sldId id="501" r:id="rId64"/>
    <p:sldId id="502" r:id="rId65"/>
    <p:sldId id="465" r:id="rId66"/>
    <p:sldId id="486" r:id="rId67"/>
    <p:sldId id="490" r:id="rId68"/>
    <p:sldId id="489" r:id="rId69"/>
    <p:sldId id="488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4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DA875-C9E4-4CF2-8AC4-4C9BA5B76225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B2585-B6DB-477E-8EED-3D2DB5722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9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13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29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76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6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2E98A-29D4-4603-A2F5-F07FA0B71D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99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43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29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40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87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0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66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52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40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88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92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29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737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765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B2585-B6DB-477E-8EED-3D2DB5722D7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20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054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11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14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22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4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4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64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44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7DCA-4CE6-48C9-A578-C87C96752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F8F19-C955-4E3E-981C-4312C2EE0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1F775-94EB-497C-B286-DA9A53EB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92712-E7D7-4F33-A374-ECD25DF0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B8940-CBEA-49DE-B605-E5DEDD3F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3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7DBB-0121-43E2-8D1C-A9790DE8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DB1B3-E63D-41CD-BB54-2FCBAB3BC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6C8A4-EAA8-4C0D-B059-36CE39AD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7857F-01ED-47BF-9526-E8F13FB8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BAB6-BB19-45D7-877A-34F6BA86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E743E-EBA9-47D5-95F1-1BE4336DE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D8242-2871-49D7-9148-266A19186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C459-EEF1-425A-9411-1CBD6FFF4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CDBFC-13F7-491C-BD1D-485C07DE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5A35A-09B2-44E5-BE68-0F4694F0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70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691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F4DE-A89F-424C-BE0D-8D9A8C91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8E1D-47B8-44FB-A126-07E3AFFF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FF915-9582-4989-BF6E-AB35FA64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90C56-A2EA-4439-9CA3-DEF03FCB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D26C6-9EC4-46B8-89AE-6DF86A84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A968-BDD7-470A-A82C-DC98B146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CCCFD-81DC-42A7-B33E-9FDC439AC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9ECE-B884-430C-84E9-615DB5A5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C0A9A-EB57-470F-9427-3505045E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84933-7746-4DE7-8C63-7FAD2636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1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9D7B-DD81-4079-B8EA-D2F73B06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97E6-4C09-4A9A-9BEC-16CCD41B9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000B6-D4DC-4CC9-A100-8E71D6590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65153-7194-4370-A6FA-6B78EE37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103A6-1307-48B4-8C45-82C6E648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4EC67-9EB0-4E9A-A3D7-C151EBCB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5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78DA-5033-43A3-B1A3-C8562813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124A4-27A6-4C99-A381-B387B26DB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0E372-1BEB-4E5E-BC4F-2C11A4C1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E23D9-53CC-440A-A060-8EBCA1A84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9AF57-2AAB-4B06-BF5F-06DC22860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52C2E-F698-4BDC-A0B1-D8B075B5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21F43-7DF2-47DA-BA53-F28DEF94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1DA30-6B72-4943-8D4E-9E47219C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8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D1BD-6B6F-4589-8A21-D12CCC9E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0FF7C-395B-4D4C-A2BB-9487422E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B8478-0161-485D-82C7-78F093A6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F65D3-522F-48CF-B27F-8FBA0626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44315-DD88-4291-A33C-980F7D9B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3290B-BB68-468C-910B-DB215C45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7671E-6703-4667-BF15-4C1D7481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4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CA29-80D8-48E1-8AF1-C6FCE57E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6717-2214-4BB7-97E4-26E0B2C3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7170E-99DE-416D-B788-E25C80354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087BE-DC6A-44A9-BEC9-16F56F3E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5E335-1292-4290-894A-E7D20509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432CA-FF2C-46DA-8D34-BDB2CA70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DF82-0460-4EBA-9457-64634877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93BE4-8591-4B99-9839-870A289DF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6A6FE-66C4-414E-A8CD-1FD5E3FBD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539CF-1AAA-4A3D-A2B2-F73BAFCB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155AA-E7CF-483B-BAB2-FFE2BCA7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0604F-7314-49DB-AA4F-03781454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5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1D7C9-66B5-4179-9195-1676D9DB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05F5D-8DCD-4DF9-82CD-4C9944B02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A91F5-AF09-4922-B48B-A40048ADF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3DF6-D5CA-4DA1-BD69-4E952F2955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B8371-0F33-413D-85B9-C6EA75FD4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CA168-EDAD-429D-B464-1A7FF3CF1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1B940-8CBA-4B86-A1EA-6E8A49987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4.0785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904.08189" TargetMode="External"/><Relationship Id="rId3" Type="http://schemas.openxmlformats.org/officeDocument/2006/relationships/hyperlink" Target="https://arxiv.org/pdf/1312.2249.pdf" TargetMode="External"/><Relationship Id="rId7" Type="http://schemas.openxmlformats.org/officeDocument/2006/relationships/hyperlink" Target="https://arxiv.org/abs/1804.0276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rxiv.org/abs/1506.02640" TargetMode="External"/><Relationship Id="rId5" Type="http://schemas.openxmlformats.org/officeDocument/2006/relationships/hyperlink" Target="https://arxiv.org/abs/1512.02325" TargetMode="External"/><Relationship Id="rId10" Type="http://schemas.openxmlformats.org/officeDocument/2006/relationships/hyperlink" Target="https://arxiv.org/abs/2004.10934" TargetMode="External"/><Relationship Id="rId4" Type="http://schemas.openxmlformats.org/officeDocument/2006/relationships/hyperlink" Target="https://arxiv.org/pdf/1703.06870.pdf" TargetMode="External"/><Relationship Id="rId9" Type="http://schemas.openxmlformats.org/officeDocument/2006/relationships/hyperlink" Target="https://arxiv.org/abs/1808.0124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2" Type="http://schemas.openxmlformats.org/officeDocument/2006/relationships/hyperlink" Target="https://arxiv.org/pdf/1312.2249.pdf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hyperlink" Target="https://arxiv.org/pdf/1506.01497.pdf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hyperlink" Target="https://arxiv.org/abs/1512.02325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1612.08242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2002.pdf" TargetMode="External"/><Relationship Id="rId2" Type="http://schemas.openxmlformats.org/officeDocument/2006/relationships/hyperlink" Target="https://arxiv.org/abs/1804.02767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pdf/2112.09747.pdf" TargetMode="External"/><Relationship Id="rId5" Type="http://schemas.openxmlformats.org/officeDocument/2006/relationships/hyperlink" Target="https://paperswithcode.com/paper/yolov9-learning-what-you-want-to-learn-using" TargetMode="External"/><Relationship Id="rId4" Type="http://schemas.openxmlformats.org/officeDocument/2006/relationships/hyperlink" Target="https://arxiv.org/abs/2004.1093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rxiv.org/pdf/2304.00501.pdf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1.07706#:~:text=Autonomous%20vehicles%20rely%20on%20the,barriers%20in%20the%20vehicle's%20vicinity.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/automl/object-detection/doc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huggingface.co/models?pipeline_tag=object-detection" TargetMode="External"/><Relationship Id="rId4" Type="http://schemas.openxmlformats.org/officeDocument/2006/relationships/hyperlink" Target="https://docs.microsoft.com/en-us/azure/cognitive-services/custom-vision-service/get-started-build-detector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640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232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Anchor-Free-Network-for-Multi-Scale-Face-Detection-Wang-Luo/ef3f5a972e91d5f2f3097b0dc1fba7f2890980d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4.0785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8.02002.pdf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semantic-segmentation/" TargetMode="External"/><Relationship Id="rId2" Type="http://schemas.openxmlformats.org/officeDocument/2006/relationships/hyperlink" Target="https://arxiv.org/abs/2006.148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612.03144" TargetMode="Externa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rxiv.org/abs/2004.10934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abs/2004.10934" TargetMode="Externa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10934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7.02696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7.02696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pdf/2112.09747.pdf" TargetMode="Externa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2020, 2021,2022,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2023, 2024,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Occultation is common in real-world scenes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E423B-77DA-41B7-87C5-56C4E64E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82" y="1803884"/>
            <a:ext cx="6489026" cy="483616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many people are in this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Are these heads or people?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is this object?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</p:cNvCxnSpPr>
          <p:nvPr/>
        </p:nvCxnSpPr>
        <p:spPr>
          <a:xfrm flipV="1">
            <a:off x="3495040" y="3205480"/>
            <a:ext cx="5349240" cy="436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3804920" y="4439920"/>
            <a:ext cx="3662680" cy="1828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5644010" cy="894973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basis for other CV tasks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2081999"/>
            <a:ext cx="6791281" cy="4444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Place objects in scene 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Size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Orientation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3D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Size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Depth (distance)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Pose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Joint location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Joint relative position 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GB" sz="2000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From Objects as Point, Zhou et.al., 2019</a:t>
            </a:r>
            <a:endParaRPr lang="en-GB" sz="20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75440-0A66-FB6C-8826-8C0226708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942" y="365914"/>
            <a:ext cx="4431322" cy="645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1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616857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– Trade-offs of speed, categories and accuracy  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DDDE5FE-9146-4A54-B6CB-1DBBDE691B4E}"/>
              </a:ext>
            </a:extLst>
          </p:cNvPr>
          <p:cNvSpPr txBox="1">
            <a:spLocks/>
          </p:cNvSpPr>
          <p:nvPr/>
        </p:nvSpPr>
        <p:spPr>
          <a:xfrm>
            <a:off x="458605" y="1716066"/>
            <a:ext cx="4683331" cy="4647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Selection of object detection models has multi-dimensional trade-offs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Less confidence in classification with increasing number of categories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Lower complexity straight-through models are faster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Chose model to meet requirements</a:t>
            </a:r>
          </a:p>
          <a:p>
            <a:pPr>
              <a:spcBef>
                <a:spcPts val="400"/>
              </a:spcBef>
            </a:pP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78EBC-330D-47F9-986F-84ABAF6D8DDD}"/>
              </a:ext>
            </a:extLst>
          </p:cNvPr>
          <p:cNvCxnSpPr>
            <a:cxnSpLocks/>
            <a:stCxn id="15" idx="0"/>
            <a:endCxn id="18" idx="2"/>
          </p:cNvCxnSpPr>
          <p:nvPr/>
        </p:nvCxnSpPr>
        <p:spPr>
          <a:xfrm flipH="1" flipV="1">
            <a:off x="7565705" y="2962422"/>
            <a:ext cx="2837160" cy="19192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3A087-8486-427A-A969-67377181A767}"/>
              </a:ext>
            </a:extLst>
          </p:cNvPr>
          <p:cNvCxnSpPr>
            <a:cxnSpLocks/>
          </p:cNvCxnSpPr>
          <p:nvPr/>
        </p:nvCxnSpPr>
        <p:spPr>
          <a:xfrm>
            <a:off x="6096000" y="6174297"/>
            <a:ext cx="54843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129608-75E5-4CF9-857E-3562E6585D72}"/>
              </a:ext>
            </a:extLst>
          </p:cNvPr>
          <p:cNvCxnSpPr>
            <a:cxnSpLocks/>
          </p:cNvCxnSpPr>
          <p:nvPr/>
        </p:nvCxnSpPr>
        <p:spPr>
          <a:xfrm flipV="1">
            <a:off x="6096000" y="1897693"/>
            <a:ext cx="0" cy="427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F5764A-D9B3-492A-8C35-D3DC0C6B6336}"/>
              </a:ext>
            </a:extLst>
          </p:cNvPr>
          <p:cNvSpPr txBox="1"/>
          <p:nvPr/>
        </p:nvSpPr>
        <p:spPr>
          <a:xfrm>
            <a:off x="9225418" y="4881636"/>
            <a:ext cx="2354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shot detectors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22256-9E90-4012-BCD6-082310C965CC}"/>
              </a:ext>
            </a:extLst>
          </p:cNvPr>
          <p:cNvSpPr txBox="1"/>
          <p:nvPr/>
        </p:nvSpPr>
        <p:spPr>
          <a:xfrm>
            <a:off x="6966557" y="6174297"/>
            <a:ext cx="4039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frame rate - speed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40FBA-E765-4B3F-85F4-8CA489D7CF6A}"/>
              </a:ext>
            </a:extLst>
          </p:cNvPr>
          <p:cNvSpPr txBox="1"/>
          <p:nvPr/>
        </p:nvSpPr>
        <p:spPr>
          <a:xfrm rot="16200000">
            <a:off x="3635531" y="3829689"/>
            <a:ext cx="432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number of categories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ADAD08-D768-4708-A39A-2C6D52BE9D03}"/>
              </a:ext>
            </a:extLst>
          </p:cNvPr>
          <p:cNvSpPr txBox="1"/>
          <p:nvPr/>
        </p:nvSpPr>
        <p:spPr>
          <a:xfrm>
            <a:off x="6252559" y="2131425"/>
            <a:ext cx="2626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Complex multi-step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719101-C723-48E2-9535-33A8F0E055E5}"/>
              </a:ext>
            </a:extLst>
          </p:cNvPr>
          <p:cNvSpPr txBox="1"/>
          <p:nvPr/>
        </p:nvSpPr>
        <p:spPr>
          <a:xfrm rot="1932879">
            <a:off x="7618124" y="3290521"/>
            <a:ext cx="3498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model complexity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D9865-9E35-4625-8455-F758CD513CEF}"/>
              </a:ext>
            </a:extLst>
          </p:cNvPr>
          <p:cNvCxnSpPr>
            <a:cxnSpLocks/>
          </p:cNvCxnSpPr>
          <p:nvPr/>
        </p:nvCxnSpPr>
        <p:spPr>
          <a:xfrm flipV="1">
            <a:off x="7189596" y="2962422"/>
            <a:ext cx="0" cy="28461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92CA4C-A71E-401B-8138-CE2F1181680C}"/>
              </a:ext>
            </a:extLst>
          </p:cNvPr>
          <p:cNvSpPr txBox="1"/>
          <p:nvPr/>
        </p:nvSpPr>
        <p:spPr>
          <a:xfrm rot="5400000">
            <a:off x="4677472" y="4026242"/>
            <a:ext cx="4039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confidence – </a:t>
            </a:r>
          </a:p>
          <a:p>
            <a:pPr algn="ctr"/>
            <a:r>
              <a:rPr lang="en-US" sz="2400" dirty="0"/>
              <a:t>Classification accuracy</a:t>
            </a:r>
          </a:p>
        </p:txBody>
      </p:sp>
    </p:spTree>
    <p:extLst>
      <p:ext uri="{BB962C8B-B14F-4D97-AF65-F5344CB8AC3E}">
        <p14:creationId xmlns:p14="http://schemas.microsoft.com/office/powerpoint/2010/main" val="423785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2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15146" y="1039909"/>
            <a:ext cx="11525250" cy="616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Broadly, object detection algorithms can be divided by 2 characteristics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40FBA-E765-4B3F-85F4-8CA489D7CF6A}"/>
              </a:ext>
            </a:extLst>
          </p:cNvPr>
          <p:cNvSpPr txBox="1"/>
          <p:nvPr/>
        </p:nvSpPr>
        <p:spPr>
          <a:xfrm rot="16200000">
            <a:off x="-1547627" y="3619540"/>
            <a:ext cx="432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Frame rate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AD9865-9E35-4625-8455-F758CD513CEF}"/>
              </a:ext>
            </a:extLst>
          </p:cNvPr>
          <p:cNvCxnSpPr>
            <a:cxnSpLocks/>
          </p:cNvCxnSpPr>
          <p:nvPr/>
        </p:nvCxnSpPr>
        <p:spPr>
          <a:xfrm>
            <a:off x="922616" y="2596423"/>
            <a:ext cx="0" cy="27388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FA02A1-9216-E657-4944-9D339B053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207251"/>
              </p:ext>
            </p:extLst>
          </p:nvPr>
        </p:nvGraphicFramePr>
        <p:xfrm>
          <a:off x="1837016" y="1705358"/>
          <a:ext cx="9862452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484">
                  <a:extLst>
                    <a:ext uri="{9D8B030D-6E8A-4147-A177-3AD203B41FA5}">
                      <a16:colId xmlns:a16="http://schemas.microsoft.com/office/drawing/2014/main" val="2936127191"/>
                    </a:ext>
                  </a:extLst>
                </a:gridCol>
                <a:gridCol w="3287484">
                  <a:extLst>
                    <a:ext uri="{9D8B030D-6E8A-4147-A177-3AD203B41FA5}">
                      <a16:colId xmlns:a16="http://schemas.microsoft.com/office/drawing/2014/main" val="3595476405"/>
                    </a:ext>
                  </a:extLst>
                </a:gridCol>
                <a:gridCol w="3287484">
                  <a:extLst>
                    <a:ext uri="{9D8B030D-6E8A-4147-A177-3AD203B41FA5}">
                      <a16:colId xmlns:a16="http://schemas.microsoft.com/office/drawing/2014/main" val="39972549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Multi-step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Single Step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47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Anchor boxes </a:t>
                      </a:r>
                    </a:p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Multi-scale overlapping grid of anchor boxes used as prototypes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3"/>
                        </a:rPr>
                        <a:t>Erhan et. al., 2013</a:t>
                      </a:r>
                      <a:r>
                        <a:rPr lang="en-US" sz="2000" dirty="0"/>
                        <a:t>, R-CNN </a:t>
                      </a:r>
                    </a:p>
                    <a:p>
                      <a:r>
                        <a:rPr lang="en-US" sz="2000" dirty="0">
                          <a:hlinkClick r:id="rId4"/>
                        </a:rPr>
                        <a:t>He, et. al. in 2018</a:t>
                      </a:r>
                      <a:r>
                        <a:rPr lang="en-US" sz="2000" dirty="0"/>
                        <a:t> Mask R-CNN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5"/>
                        </a:rPr>
                        <a:t>Lui et. al., 2016,</a:t>
                      </a:r>
                      <a:r>
                        <a:rPr lang="en-US" sz="2000" dirty="0"/>
                        <a:t> Single shot detector (SSD)</a:t>
                      </a:r>
                    </a:p>
                    <a:p>
                      <a:r>
                        <a:rPr lang="en-US" sz="2000" dirty="0">
                          <a:hlinkClick r:id="rId6"/>
                        </a:rPr>
                        <a:t>Redmon, et. al. 2016</a:t>
                      </a:r>
                      <a:r>
                        <a:rPr lang="en-US" sz="2000" dirty="0"/>
                        <a:t>, You Only Look Once, YOLO</a:t>
                      </a:r>
                    </a:p>
                    <a:p>
                      <a:r>
                        <a:rPr lang="en-US" sz="2000" dirty="0">
                          <a:hlinkClick r:id="rId7"/>
                        </a:rPr>
                        <a:t>Redmon, et. al., 2016</a:t>
                      </a:r>
                      <a:r>
                        <a:rPr lang="en-US" sz="2000" dirty="0"/>
                        <a:t>, YOLOv3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671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Anchorless</a:t>
                      </a:r>
                    </a:p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Use pixel level detection of objects to find centers and boxes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hlinkClick r:id="rId8"/>
                        </a:rPr>
                        <a:t>Duan, et.al., 2019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CenterNet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9"/>
                        </a:rPr>
                        <a:t>Law and Ding</a:t>
                      </a:r>
                      <a:r>
                        <a:rPr lang="en-US" sz="2000" dirty="0"/>
                        <a:t>, 2018, </a:t>
                      </a:r>
                      <a:r>
                        <a:rPr lang="en-US" sz="2000" dirty="0" err="1"/>
                        <a:t>CornerNet</a:t>
                      </a:r>
                      <a:endParaRPr lang="en-US" sz="2000" dirty="0"/>
                    </a:p>
                    <a:p>
                      <a:r>
                        <a:rPr lang="en-US" sz="2000" dirty="0" err="1">
                          <a:hlinkClick r:id="rId10"/>
                        </a:rPr>
                        <a:t>Bochkovskiy</a:t>
                      </a:r>
                      <a:r>
                        <a:rPr lang="en-US" sz="2000" dirty="0">
                          <a:hlinkClick r:id="rId10"/>
                        </a:rPr>
                        <a:t>, et. al</a:t>
                      </a:r>
                      <a:r>
                        <a:rPr lang="en-US" sz="2000" dirty="0"/>
                        <a:t>., 2020, YOLOv4</a:t>
                      </a:r>
                    </a:p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Subsequent YOLO versions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0462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FBCE735-6EE2-5DE8-AE77-7B9043AB1E63}"/>
              </a:ext>
            </a:extLst>
          </p:cNvPr>
          <p:cNvSpPr txBox="1"/>
          <p:nvPr/>
        </p:nvSpPr>
        <p:spPr>
          <a:xfrm rot="16200000">
            <a:off x="-802213" y="3619540"/>
            <a:ext cx="432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Ability to detect multiple small objects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7430A5-96E4-C069-16E1-0FE693D1AF83}"/>
              </a:ext>
            </a:extLst>
          </p:cNvPr>
          <p:cNvCxnSpPr>
            <a:cxnSpLocks/>
          </p:cNvCxnSpPr>
          <p:nvPr/>
        </p:nvCxnSpPr>
        <p:spPr>
          <a:xfrm flipV="1">
            <a:off x="1651624" y="2537668"/>
            <a:ext cx="0" cy="28461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1527E1-2CF7-CEC8-5BAE-3B1F8D0CFA59}"/>
              </a:ext>
            </a:extLst>
          </p:cNvPr>
          <p:cNvCxnSpPr>
            <a:cxnSpLocks/>
          </p:cNvCxnSpPr>
          <p:nvPr/>
        </p:nvCxnSpPr>
        <p:spPr>
          <a:xfrm flipV="1">
            <a:off x="5489591" y="5851126"/>
            <a:ext cx="5918479" cy="351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F025DD-0C8D-EDFB-91E3-48F16457D3ED}"/>
              </a:ext>
            </a:extLst>
          </p:cNvPr>
          <p:cNvSpPr txBox="1"/>
          <p:nvPr/>
        </p:nvSpPr>
        <p:spPr>
          <a:xfrm>
            <a:off x="6170462" y="5886295"/>
            <a:ext cx="432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Frame rate</a:t>
            </a:r>
          </a:p>
        </p:txBody>
      </p:sp>
    </p:spTree>
    <p:extLst>
      <p:ext uri="{BB962C8B-B14F-4D97-AF65-F5344CB8AC3E}">
        <p14:creationId xmlns:p14="http://schemas.microsoft.com/office/powerpoint/2010/main" val="286434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Erhan et. al., 2013</a:t>
            </a:r>
            <a:r>
              <a:rPr lang="en-US" sz="2800" dirty="0"/>
              <a:t>, Scalable Object Detection using Deep Neural Networks, introduced the R-CNN algorithm the first widely accepted deep learning object detection algorithm. R-CNN demonstrated a significant improvement in object recognition accuracy over classical methods. However, this algorithm is too slow for real-time video processing.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3"/>
              </a:rPr>
              <a:t>Girshick</a:t>
            </a:r>
            <a:r>
              <a:rPr lang="en-US" sz="2800" dirty="0">
                <a:hlinkClick r:id="rId3"/>
              </a:rPr>
              <a:t>, 2015</a:t>
            </a:r>
            <a:r>
              <a:rPr lang="en-US" sz="2800" dirty="0"/>
              <a:t>, Fast R-CNN simplified the required computations but still too slow for real-time video.  </a:t>
            </a:r>
          </a:p>
        </p:txBody>
      </p:sp>
    </p:spTree>
    <p:extLst>
      <p:ext uri="{BB962C8B-B14F-4D97-AF65-F5344CB8AC3E}">
        <p14:creationId xmlns:p14="http://schemas.microsoft.com/office/powerpoint/2010/main" val="2202528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Ren et. al., 2016</a:t>
            </a:r>
            <a:r>
              <a:rPr lang="en-US" sz="2800" dirty="0"/>
              <a:t>, Faster R-CNN algorithm, but computational complexity of the algorithm was still rather high.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He, et. al. in 2018</a:t>
            </a:r>
            <a:r>
              <a:rPr lang="en-US" sz="2800" dirty="0"/>
              <a:t> Mask R-CNN algorithm exhibits significantly improved object detection accuracy, particularly when there are large numbers of objects, such as flock of birds or a crowd of people. Not efficient enough for real-time video, but accurate for complex scenes</a:t>
            </a:r>
          </a:p>
        </p:txBody>
      </p:sp>
    </p:spTree>
    <p:extLst>
      <p:ext uri="{BB962C8B-B14F-4D97-AF65-F5344CB8AC3E}">
        <p14:creationId xmlns:p14="http://schemas.microsoft.com/office/powerpoint/2010/main" val="816401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Lui et. al., 2016,</a:t>
            </a:r>
            <a:r>
              <a:rPr lang="en-US" sz="2800" dirty="0"/>
              <a:t> Single shot </a:t>
            </a:r>
            <a:r>
              <a:rPr lang="en-US" sz="2800" dirty="0" err="1"/>
              <a:t>Multibox</a:t>
            </a:r>
            <a:r>
              <a:rPr lang="en-US" sz="2800" dirty="0"/>
              <a:t> Detector performs bounding box fitting, object detection, and classification in one step. This single shot algorithm provides real time performance for video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Redmon, et. al. 2016</a:t>
            </a:r>
            <a:r>
              <a:rPr lang="en-US" sz="2800" dirty="0"/>
              <a:t>, You Only Look Once: Uniﬁed, Real-Time Object Detection (YOLO) is an alternative single shot detector. YOLO version 1 suffered from low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Redmon, et. al., 2016</a:t>
            </a:r>
            <a:r>
              <a:rPr lang="en-US" sz="2800" dirty="0"/>
              <a:t>, YOLO 9000: Better, Faster, Stronger (aka YOLO v2) made several improvements over the original algorithm. Included the combination of efficient CNN, larger, integrated training data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1022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Evolution of Object Detection Algorithms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76609" y="1098231"/>
            <a:ext cx="1108881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incomplete list of seminal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shot real-time object detection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Redmon, et. al., 2016</a:t>
            </a:r>
            <a:r>
              <a:rPr lang="en-US" sz="2800" dirty="0"/>
              <a:t>, YOLOv3: An Incremental Improvement, primarily new CNN.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Lin, et. al., 2018</a:t>
            </a:r>
            <a:r>
              <a:rPr lang="en-US" sz="2800" dirty="0"/>
              <a:t>, Focal Loss for Dense Object Detection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4"/>
              </a:rPr>
              <a:t>Bochkovskiy</a:t>
            </a:r>
            <a:r>
              <a:rPr lang="en-US" sz="2800" dirty="0">
                <a:hlinkClick r:id="rId4"/>
              </a:rPr>
              <a:t>, et. al</a:t>
            </a:r>
            <a:r>
              <a:rPr lang="en-US" sz="2800" dirty="0"/>
              <a:t>., 2020, YOLOv4: Optimal Speed and Accuracy of Object Detection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YOLOv5, YOLOv6, YOLOv7, YOLOv8, </a:t>
            </a:r>
            <a:r>
              <a:rPr lang="en-US" sz="2800" dirty="0">
                <a:hlinkClick r:id="rId5"/>
              </a:rPr>
              <a:t>YOLOv9, Wang et.al., 2024</a:t>
            </a:r>
            <a:r>
              <a:rPr lang="en-US" sz="2800" dirty="0"/>
              <a:t>, and many other YOLO spin-off versions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>
                <a:hlinkClick r:id="rId6"/>
              </a:rPr>
              <a:t>Chen, et. al., 2022</a:t>
            </a:r>
            <a:r>
              <a:rPr lang="en-US" sz="2800" dirty="0"/>
              <a:t> proposed a simplified transformer architecture for dense CV tasks. May point toward the future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32094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The Object Detection Literature is Extensive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58605" y="1120391"/>
            <a:ext cx="389893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Continued advances in the YOLO family of real-time object detectors has created a tangle of models and published literature!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is very hard to keep up!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YOLO Architecture review paper, </a:t>
            </a:r>
            <a:r>
              <a:rPr lang="en-US" sz="2800" dirty="0" err="1">
                <a:hlinkClick r:id="rId2"/>
              </a:rPr>
              <a:t>Terven</a:t>
            </a:r>
            <a:r>
              <a:rPr lang="en-US" sz="2800" dirty="0">
                <a:hlinkClick r:id="rId2"/>
              </a:rPr>
              <a:t> and Cordova-Esparza, 2024 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BB2A3E-EF36-3901-6655-52285B1B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817" y="1120390"/>
            <a:ext cx="7726183" cy="556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06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260693" y="1905807"/>
            <a:ext cx="69389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</a:t>
            </a:r>
            <a:r>
              <a:rPr lang="en-US" sz="2800" b="1" dirty="0"/>
              <a:t>prior, prototype, or anchor </a:t>
            </a:r>
            <a:r>
              <a:rPr lang="en-US" sz="2800" dirty="0"/>
              <a:t>for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c</a:t>
            </a:r>
            <a:r>
              <a:rPr lang="en-US" sz="2800" i="1" baseline="-25000" dirty="0"/>
              <a:t>x</a:t>
            </a:r>
            <a:r>
              <a:rPr lang="en-US" sz="2800" i="1" dirty="0"/>
              <a:t>, c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the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w</a:t>
            </a:r>
            <a:r>
              <a:rPr lang="en-US" sz="2800" dirty="0"/>
              <a:t> is the width prior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p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height prior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compute the best fit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b</a:t>
            </a:r>
            <a:r>
              <a:rPr lang="en-US" sz="2800" i="1" baseline="-25000" dirty="0"/>
              <a:t>x</a:t>
            </a:r>
            <a:r>
              <a:rPr lang="en-US" sz="2800" i="1" dirty="0"/>
              <a:t>, b</a:t>
            </a:r>
            <a:r>
              <a:rPr lang="en-US" sz="2800" i="1" baseline="-25000" dirty="0"/>
              <a:t>y</a:t>
            </a:r>
            <a:r>
              <a:rPr lang="en-US" sz="2800" i="1" dirty="0"/>
              <a:t> </a:t>
            </a:r>
            <a:r>
              <a:rPr lang="en-US" sz="2800" dirty="0"/>
              <a:t>is center of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w</a:t>
            </a:r>
            <a:r>
              <a:rPr lang="en-US" sz="2800" dirty="0"/>
              <a:t> is the width of the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b</a:t>
            </a:r>
            <a:r>
              <a:rPr lang="en-US" sz="2800" i="1" baseline="-25000" dirty="0" err="1"/>
              <a:t>h</a:t>
            </a:r>
            <a:r>
              <a:rPr lang="en-US" sz="2800" dirty="0"/>
              <a:t> is the Hight of the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1585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20" grpId="0" animBg="1"/>
      <p:bldP spid="21" grpId="0" animBg="1"/>
      <p:bldP spid="22" grpId="0"/>
      <p:bldP spid="25" grpId="0"/>
      <p:bldP spid="27" grpId="0"/>
      <p:bldP spid="39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localize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identify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objects in an image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scenes are complex with multiple objects 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Localizing and identifying multiple objects is key to scene understanding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Task related to semantic segmentation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Localization parameterized by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bounding box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dense CV task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and segmentation are dense CV tasks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is not dense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Objects can occur anywhere in an image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Localize objects to pixel-level 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Classification does not require pixel-level accuracy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163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naive approach is to solve a linear system of equations for parameters,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x</a:t>
            </a:r>
            <a:r>
              <a:rPr lang="en-US" sz="2800" i="1" dirty="0"/>
              <a:t>, t</a:t>
            </a:r>
            <a:r>
              <a:rPr lang="en-US" sz="2800" i="1" baseline="-25000" dirty="0"/>
              <a:t>y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u</a:t>
            </a:r>
            <a:r>
              <a:rPr lang="en-US" sz="2800" i="1" dirty="0"/>
              <a:t>,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h</a:t>
            </a:r>
            <a:r>
              <a:rPr lang="en-US" sz="2800" dirty="0"/>
              <a:t>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parameters of the bounding box are unconstrained!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Solution can be unstable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098AA-57E6-4315-A340-EBBDC939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7" y="2771544"/>
            <a:ext cx="2099126" cy="21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Parameterization of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a stable parameterization of 4 parameters of bounding 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504644" y="1756352"/>
            <a:ext cx="7145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better parameterization is proposed: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bounding box is now constrained and the parameterization is stable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</a:t>
            </a:r>
            <a:r>
              <a:rPr lang="en-US" sz="2800" i="1" baseline="-25000" dirty="0"/>
              <a:t>0</a:t>
            </a:r>
            <a:r>
              <a:rPr lang="en-US" sz="2800" dirty="0"/>
              <a:t> is the probability the box contains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4CA567-BA6F-4345-B6CF-6DFDF9D90C06}"/>
              </a:ext>
            </a:extLst>
          </p:cNvPr>
          <p:cNvSpPr/>
          <p:nvPr/>
        </p:nvSpPr>
        <p:spPr>
          <a:xfrm>
            <a:off x="8158328" y="2958369"/>
            <a:ext cx="3046443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9DB2BC-717F-408C-B773-2189EE5B60F7}"/>
              </a:ext>
            </a:extLst>
          </p:cNvPr>
          <p:cNvSpPr/>
          <p:nvPr/>
        </p:nvSpPr>
        <p:spPr>
          <a:xfrm>
            <a:off x="9537563" y="3606423"/>
            <a:ext cx="141806" cy="141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03C28-F84D-4849-B0AB-8F8DC4450CA5}"/>
              </a:ext>
            </a:extLst>
          </p:cNvPr>
          <p:cNvSpPr txBox="1"/>
          <p:nvPr/>
        </p:nvSpPr>
        <p:spPr>
          <a:xfrm>
            <a:off x="8811423" y="3375590"/>
            <a:ext cx="7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x</a:t>
            </a:r>
            <a:r>
              <a:rPr lang="en-US" sz="2400" dirty="0"/>
              <a:t>, c</a:t>
            </a:r>
            <a:r>
              <a:rPr lang="en-US" sz="2400" baseline="-25000" dirty="0"/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32F5A-0402-4969-9A8C-4EB25E5D5F13}"/>
              </a:ext>
            </a:extLst>
          </p:cNvPr>
          <p:cNvSpPr/>
          <p:nvPr/>
        </p:nvSpPr>
        <p:spPr>
          <a:xfrm>
            <a:off x="8620193" y="3290297"/>
            <a:ext cx="2721429" cy="10201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6C9AA-F7A1-4DFE-AFDB-84F3AF2165D9}"/>
              </a:ext>
            </a:extLst>
          </p:cNvPr>
          <p:cNvSpPr/>
          <p:nvPr/>
        </p:nvSpPr>
        <p:spPr>
          <a:xfrm>
            <a:off x="9910004" y="3729476"/>
            <a:ext cx="141806" cy="1418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840DA-11CB-493D-8EFF-BAA7D0011338}"/>
              </a:ext>
            </a:extLst>
          </p:cNvPr>
          <p:cNvSpPr txBox="1"/>
          <p:nvPr/>
        </p:nvSpPr>
        <p:spPr>
          <a:xfrm>
            <a:off x="10016245" y="3498643"/>
            <a:ext cx="83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x</a:t>
            </a:r>
            <a:r>
              <a:rPr lang="en-US" sz="2400" dirty="0"/>
              <a:t>, b</a:t>
            </a:r>
            <a:r>
              <a:rPr lang="en-US" sz="2400" baseline="-25000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5701E-6C8F-40D8-B94E-86CCED592AF3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119509" y="2724223"/>
            <a:ext cx="12591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FAF0-8CF8-4230-B135-C210284BCE7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838288" y="2724223"/>
            <a:ext cx="1366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85B227-86FB-4A3A-84D5-824BDD7A8D15}"/>
              </a:ext>
            </a:extLst>
          </p:cNvPr>
          <p:cNvSpPr txBox="1"/>
          <p:nvPr/>
        </p:nvSpPr>
        <p:spPr>
          <a:xfrm>
            <a:off x="9378643" y="252416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baseline="-25000" dirty="0"/>
              <a:t>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DEC832-E39E-439C-9395-3854503D81F0}"/>
              </a:ext>
            </a:extLst>
          </p:cNvPr>
          <p:cNvCxnSpPr>
            <a:cxnSpLocks/>
          </p:cNvCxnSpPr>
          <p:nvPr/>
        </p:nvCxnSpPr>
        <p:spPr>
          <a:xfrm flipH="1">
            <a:off x="11599191" y="4008248"/>
            <a:ext cx="1" cy="3022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8C5931-A968-4AB0-92DD-A946520AC3BD}"/>
              </a:ext>
            </a:extLst>
          </p:cNvPr>
          <p:cNvSpPr txBox="1"/>
          <p:nvPr/>
        </p:nvSpPr>
        <p:spPr>
          <a:xfrm>
            <a:off x="11361946" y="3608138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43361-2D1C-4EC3-9674-0B5DBB22F14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591769" y="3267920"/>
            <a:ext cx="0" cy="340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168104-5412-427E-86F4-36D8370AA362}"/>
              </a:ext>
            </a:extLst>
          </p:cNvPr>
          <p:cNvCxnSpPr>
            <a:cxnSpLocks/>
          </p:cNvCxnSpPr>
          <p:nvPr/>
        </p:nvCxnSpPr>
        <p:spPr>
          <a:xfrm>
            <a:off x="7915606" y="3837255"/>
            <a:ext cx="6561" cy="5505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EA2EDA-F351-4F4C-B8BB-119E3CDD9FC8}"/>
              </a:ext>
            </a:extLst>
          </p:cNvPr>
          <p:cNvCxnSpPr>
            <a:cxnSpLocks/>
          </p:cNvCxnSpPr>
          <p:nvPr/>
        </p:nvCxnSpPr>
        <p:spPr>
          <a:xfrm flipV="1">
            <a:off x="7908182" y="2958369"/>
            <a:ext cx="0" cy="4787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65A031-B69E-4976-8FDB-A963C51D8478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620193" y="4642387"/>
            <a:ext cx="11528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AC1E20-2923-4434-AF20-2767B94AB6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232708" y="4642387"/>
            <a:ext cx="1129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731AE7-06BC-48E4-B420-3534472B2176}"/>
              </a:ext>
            </a:extLst>
          </p:cNvPr>
          <p:cNvSpPr txBox="1"/>
          <p:nvPr/>
        </p:nvSpPr>
        <p:spPr>
          <a:xfrm>
            <a:off x="9773063" y="4442332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endParaRPr lang="en-US" sz="20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8D059-4085-4621-8E37-8321B26F1415}"/>
              </a:ext>
            </a:extLst>
          </p:cNvPr>
          <p:cNvSpPr txBox="1"/>
          <p:nvPr/>
        </p:nvSpPr>
        <p:spPr>
          <a:xfrm>
            <a:off x="7670936" y="3391623"/>
            <a:ext cx="45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baseline="-25000" dirty="0" err="1"/>
              <a:t>h</a:t>
            </a:r>
            <a:endParaRPr lang="en-US" sz="20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4AABE-89F4-4C49-8F0F-6007B9C5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52" y="2288583"/>
            <a:ext cx="5968571" cy="23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Compare the computed bounding box with the marked bounding box (label)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ratio of the area of the intersection divided by the area of the union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Intersection over union or </a:t>
            </a:r>
            <a:r>
              <a:rPr lang="en-US" sz="2800" b="1" dirty="0" err="1"/>
              <a:t>IoU</a:t>
            </a:r>
            <a:r>
              <a:rPr lang="en-US" sz="2800" b="1" dirty="0"/>
              <a:t> </a:t>
            </a:r>
            <a:r>
              <a:rPr lang="en-US" sz="2800" dirty="0"/>
              <a:t>metric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0.0 – no overlap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1.0 – perfect match</a:t>
            </a:r>
          </a:p>
        </p:txBody>
      </p:sp>
    </p:spTree>
    <p:extLst>
      <p:ext uri="{BB962C8B-B14F-4D97-AF65-F5344CB8AC3E}">
        <p14:creationId xmlns:p14="http://schemas.microsoft.com/office/powerpoint/2010/main" val="74822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can we evaluate bounding boxes computed with object detection?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C71946-68FC-43AC-B1F4-1A57B8F8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134" y="5527728"/>
            <a:ext cx="4693539" cy="8954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B2609A-1AD8-4DEE-9F7D-7D9225538C13}"/>
              </a:ext>
            </a:extLst>
          </p:cNvPr>
          <p:cNvSpPr/>
          <p:nvPr/>
        </p:nvSpPr>
        <p:spPr>
          <a:xfrm>
            <a:off x="3042574" y="2698362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24B496-0428-483F-A483-64657A3689A6}"/>
              </a:ext>
            </a:extLst>
          </p:cNvPr>
          <p:cNvSpPr/>
          <p:nvPr/>
        </p:nvSpPr>
        <p:spPr>
          <a:xfrm>
            <a:off x="3287881" y="2953453"/>
            <a:ext cx="1458410" cy="142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F9908-11F6-4011-BC79-1C68DD10CB6E}"/>
              </a:ext>
            </a:extLst>
          </p:cNvPr>
          <p:cNvSpPr/>
          <p:nvPr/>
        </p:nvSpPr>
        <p:spPr>
          <a:xfrm>
            <a:off x="3287881" y="2953454"/>
            <a:ext cx="1213103" cy="117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9114A-3A8A-43CC-A5DC-D60C28F4D939}"/>
              </a:ext>
            </a:extLst>
          </p:cNvPr>
          <p:cNvSpPr/>
          <p:nvPr/>
        </p:nvSpPr>
        <p:spPr>
          <a:xfrm>
            <a:off x="5806148" y="2698362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4E7C98-8DF7-470C-8CAB-48069B649E4C}"/>
              </a:ext>
            </a:extLst>
          </p:cNvPr>
          <p:cNvSpPr/>
          <p:nvPr/>
        </p:nvSpPr>
        <p:spPr>
          <a:xfrm>
            <a:off x="6051455" y="2953453"/>
            <a:ext cx="1458410" cy="1429473"/>
          </a:xfrm>
          <a:prstGeom prst="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40EA29-18C7-4E2D-B3BE-97C6ABC0F774}"/>
              </a:ext>
            </a:extLst>
          </p:cNvPr>
          <p:cNvSpPr/>
          <p:nvPr/>
        </p:nvSpPr>
        <p:spPr>
          <a:xfrm>
            <a:off x="6051455" y="2953454"/>
            <a:ext cx="1213103" cy="11743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C2075-206C-4143-A30A-B35E9EEDDDC1}"/>
              </a:ext>
            </a:extLst>
          </p:cNvPr>
          <p:cNvSpPr txBox="1"/>
          <p:nvPr/>
        </p:nvSpPr>
        <p:spPr>
          <a:xfrm>
            <a:off x="2763864" y="4524843"/>
            <a:ext cx="223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Intersection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053FA-1F16-4FBA-9A00-4723F6AC2DC6}"/>
              </a:ext>
            </a:extLst>
          </p:cNvPr>
          <p:cNvSpPr txBox="1"/>
          <p:nvPr/>
        </p:nvSpPr>
        <p:spPr>
          <a:xfrm>
            <a:off x="5806149" y="4524843"/>
            <a:ext cx="17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Union</a:t>
            </a:r>
          </a:p>
        </p:txBody>
      </p:sp>
    </p:spTree>
    <p:extLst>
      <p:ext uri="{BB962C8B-B14F-4D97-AF65-F5344CB8AC3E}">
        <p14:creationId xmlns:p14="http://schemas.microsoft.com/office/powerpoint/2010/main" val="20637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bounding box proposals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evaluate bounding boxes computed with object detection?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closer the prediction is to the ground-truth bounding box the higher the </a:t>
            </a:r>
            <a:r>
              <a:rPr lang="en-US" sz="2800" dirty="0" err="1"/>
              <a:t>IoU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say </a:t>
            </a:r>
            <a:r>
              <a:rPr lang="en-US" sz="2800" b="1" dirty="0"/>
              <a:t>higher </a:t>
            </a:r>
            <a:r>
              <a:rPr lang="en-US" sz="2800" b="1" dirty="0" err="1"/>
              <a:t>IoU</a:t>
            </a:r>
            <a:r>
              <a:rPr lang="en-US" sz="2800" b="1" dirty="0"/>
              <a:t> predictions have greater 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5D300-99BE-4879-9FD7-16768A9C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1" y="2900680"/>
            <a:ext cx="7723264" cy="34778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718349-8A3F-4330-985B-28A0BA68351A}"/>
              </a:ext>
            </a:extLst>
          </p:cNvPr>
          <p:cNvSpPr txBox="1"/>
          <p:nvPr/>
        </p:nvSpPr>
        <p:spPr>
          <a:xfrm>
            <a:off x="3136015" y="6441440"/>
            <a:ext cx="781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 err="1">
                <a:hlinkClick r:id="rId3"/>
              </a:rPr>
              <a:t>Balasubramaniam</a:t>
            </a:r>
            <a:r>
              <a:rPr lang="en-US" dirty="0">
                <a:hlinkClick r:id="rId3"/>
              </a:rPr>
              <a:t> and Pasricha,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4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384002" y="2837347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45460" y="4844843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can contain many objects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a grid to divide the image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fit bounding boxes around centroids in each of the grid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odd grid dimensions so there is a centroid at the center of image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BE465-D84A-4F3B-85DB-77A33424CD87}"/>
              </a:ext>
            </a:extLst>
          </p:cNvPr>
          <p:cNvSpPr/>
          <p:nvPr/>
        </p:nvSpPr>
        <p:spPr>
          <a:xfrm>
            <a:off x="4384002" y="1043405"/>
            <a:ext cx="7746535" cy="57743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2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Images contain many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Impose grid over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Locate objects on the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71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are many possible bounding box proposals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71459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a first bounding box proposal, with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Boxes with different aspect ratios and same centroid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Apply non-maximal suppression to box estimates using proposals as prior 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41FCDB-B2B7-43EE-914C-091A810B1652}"/>
              </a:ext>
            </a:extLst>
          </p:cNvPr>
          <p:cNvGrpSpPr/>
          <p:nvPr/>
        </p:nvGrpSpPr>
        <p:grpSpPr>
          <a:xfrm>
            <a:off x="8539860" y="3147668"/>
            <a:ext cx="3046443" cy="1429473"/>
            <a:chOff x="4271239" y="1649501"/>
            <a:chExt cx="3046443" cy="14294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D4BE36-6B7B-4BFB-A2DC-7A06F196AFFD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57EE6F-471F-4BA7-B735-312431AEBE23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3A6DB23-A74B-4E4C-96B8-48A877203656}"/>
              </a:ext>
            </a:extLst>
          </p:cNvPr>
          <p:cNvSpPr/>
          <p:nvPr/>
        </p:nvSpPr>
        <p:spPr>
          <a:xfrm rot="5400000">
            <a:off x="8539861" y="3147669"/>
            <a:ext cx="3046443" cy="142947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C588B-5452-4B52-91F7-EEF029C822C1}"/>
              </a:ext>
            </a:extLst>
          </p:cNvPr>
          <p:cNvSpPr/>
          <p:nvPr/>
        </p:nvSpPr>
        <p:spPr>
          <a:xfrm>
            <a:off x="9005441" y="2906443"/>
            <a:ext cx="2115281" cy="195104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1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7B0F7-5C52-4CB8-9264-C78A5E56E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53" y="1018016"/>
            <a:ext cx="7727447" cy="57955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E486EA-5F0D-4E6E-B10C-4BA8CF4B53A3}"/>
              </a:ext>
            </a:extLst>
          </p:cNvPr>
          <p:cNvGrpSpPr/>
          <p:nvPr/>
        </p:nvGrpSpPr>
        <p:grpSpPr>
          <a:xfrm>
            <a:off x="6487870" y="3159264"/>
            <a:ext cx="3394463" cy="1429473"/>
            <a:chOff x="4271239" y="1649501"/>
            <a:chExt cx="3046443" cy="142947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51F234-7629-429E-AFFC-D4BC77B0F6A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BFEB2BB-BE55-4064-A25C-28975EDEEF11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9BA96A3-E03D-45FB-A814-E045FEEAAC70}"/>
              </a:ext>
            </a:extLst>
          </p:cNvPr>
          <p:cNvSpPr/>
          <p:nvPr/>
        </p:nvSpPr>
        <p:spPr>
          <a:xfrm rot="5400000">
            <a:off x="6588122" y="3159265"/>
            <a:ext cx="3046443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916E3-7646-481F-97B8-FB844D4DAFA0}"/>
              </a:ext>
            </a:extLst>
          </p:cNvPr>
          <p:cNvSpPr/>
          <p:nvPr/>
        </p:nvSpPr>
        <p:spPr>
          <a:xfrm rot="5400000">
            <a:off x="9502842" y="4841246"/>
            <a:ext cx="2515232" cy="14294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0113B1-ED9C-4A1C-8B7B-CE9D50ACFCF8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8E7318-9783-4441-A0D4-1C1F3E625264}"/>
              </a:ext>
            </a:extLst>
          </p:cNvPr>
          <p:cNvCxnSpPr>
            <a:cxnSpLocks/>
          </p:cNvCxnSpPr>
          <p:nvPr/>
        </p:nvCxnSpPr>
        <p:spPr>
          <a:xfrm>
            <a:off x="4464553" y="2927402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C1808-D735-4134-B979-5299C1AD01E5}"/>
              </a:ext>
            </a:extLst>
          </p:cNvPr>
          <p:cNvCxnSpPr>
            <a:cxnSpLocks/>
          </p:cNvCxnSpPr>
          <p:nvPr/>
        </p:nvCxnSpPr>
        <p:spPr>
          <a:xfrm>
            <a:off x="4464553" y="4865625"/>
            <a:ext cx="77465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36428-7328-4841-AF66-027F471C5A9C}"/>
              </a:ext>
            </a:extLst>
          </p:cNvPr>
          <p:cNvCxnSpPr>
            <a:cxnSpLocks/>
          </p:cNvCxnSpPr>
          <p:nvPr/>
        </p:nvCxnSpPr>
        <p:spPr>
          <a:xfrm flipV="1">
            <a:off x="6852773" y="1018015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C4629-BF80-4638-90A5-9CCE4A66B872}"/>
              </a:ext>
            </a:extLst>
          </p:cNvPr>
          <p:cNvCxnSpPr>
            <a:cxnSpLocks/>
          </p:cNvCxnSpPr>
          <p:nvPr/>
        </p:nvCxnSpPr>
        <p:spPr>
          <a:xfrm flipV="1">
            <a:off x="9471238" y="996819"/>
            <a:ext cx="0" cy="57955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689F464-01A1-4AD1-8E82-C97839090BAA}"/>
              </a:ext>
            </a:extLst>
          </p:cNvPr>
          <p:cNvGrpSpPr/>
          <p:nvPr/>
        </p:nvGrpSpPr>
        <p:grpSpPr>
          <a:xfrm>
            <a:off x="9066609" y="5106850"/>
            <a:ext cx="3144483" cy="1429473"/>
            <a:chOff x="4271239" y="1649501"/>
            <a:chExt cx="3046443" cy="14294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C3BF66-6A6B-4314-B98D-A7CB557ADA65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E7E55EC-A8BC-4625-B1A7-7B23CD2BE60D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2B497A2-7BC7-4923-88BC-C322A4DCBA00}"/>
              </a:ext>
            </a:extLst>
          </p:cNvPr>
          <p:cNvSpPr/>
          <p:nvPr/>
        </p:nvSpPr>
        <p:spPr>
          <a:xfrm>
            <a:off x="7053702" y="2918039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4F8CCA-6758-47E8-818F-8023CC0870F5}"/>
              </a:ext>
            </a:extLst>
          </p:cNvPr>
          <p:cNvSpPr/>
          <p:nvPr/>
        </p:nvSpPr>
        <p:spPr>
          <a:xfrm>
            <a:off x="9702817" y="4865625"/>
            <a:ext cx="2115281" cy="19510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A054447-1078-40B9-B29F-FFDA578E407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Multiple Prior Bounding Boxes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5E12-4B98-43C3-9BDD-76C666F1B208}"/>
              </a:ext>
            </a:extLst>
          </p:cNvPr>
          <p:cNvSpPr txBox="1"/>
          <p:nvPr/>
        </p:nvSpPr>
        <p:spPr>
          <a:xfrm>
            <a:off x="179180" y="1261651"/>
            <a:ext cx="41469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objects in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prototypes center on grid elements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prior bounding box candidates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uses multiple grids to accommodate multiple scales</a:t>
            </a:r>
          </a:p>
        </p:txBody>
      </p:sp>
    </p:spTree>
    <p:extLst>
      <p:ext uri="{BB962C8B-B14F-4D97-AF65-F5344CB8AC3E}">
        <p14:creationId xmlns:p14="http://schemas.microsoft.com/office/powerpoint/2010/main" val="194356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0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Finding Priors for Bounding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Good priors are required for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4976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VOC and COCO for YOLO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both datasets, tall and narrow priors are favored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CB128-8C32-4BA2-B8C7-AAA86D53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385" y="1648529"/>
            <a:ext cx="4748231" cy="48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Goal of object detection is to find, localize and identify objects in an image 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AI problem  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Finding numeric values of bounding box location and dimensions is a </a:t>
            </a:r>
            <a:r>
              <a:rPr lang="en-GB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regression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Identification of objects in bounding boxes is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classification problem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Training models requires 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multi-task loss function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lvl="1"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Try it yourself! Object detection is widely used commercially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US" sz="2400" dirty="0">
                <a:hlinkClick r:id="rId3"/>
              </a:rPr>
              <a:t>https://cloud.google.com/vision/automl/object-detection/docs/</a:t>
            </a:r>
            <a:r>
              <a:rPr lang="en-US" sz="2400" dirty="0"/>
              <a:t>  </a:t>
            </a:r>
            <a:endParaRPr lang="en-GB" sz="24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https://docs.microsoft.com/en-us/azure/cognitive-services/custom-vision-service/get-started-build-detector</a:t>
            </a: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457200" indent="0">
              <a:spcBef>
                <a:spcPts val="400"/>
              </a:spcBef>
              <a:buNone/>
            </a:pP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  <a:hlinkClick r:id="rId5"/>
              </a:rPr>
              <a:t>https://huggingface.co/models?pipeline_tag=object-detection</a:t>
            </a:r>
            <a:r>
              <a:rPr lang="en-GB" sz="2400" dirty="0"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74448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391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YOLOv2 (9000)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Starts with a grid of </a:t>
            </a:r>
            <a:r>
              <a:rPr lang="en-US" sz="2800" b="1" dirty="0"/>
              <a:t>anchor boxes </a:t>
            </a:r>
            <a:r>
              <a:rPr lang="en-US" sz="2800" dirty="0"/>
              <a:t>on a single grid</a:t>
            </a:r>
            <a:r>
              <a:rPr lang="en-US" sz="28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</a:t>
            </a:r>
            <a:r>
              <a:rPr lang="en-US" sz="2800" b="1" dirty="0"/>
              <a:t>multiple scale bounding boxes </a:t>
            </a:r>
            <a:r>
              <a:rPr lang="en-US" sz="2800" dirty="0"/>
              <a:t>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000" dirty="0"/>
              <a:t>From </a:t>
            </a:r>
            <a:r>
              <a:rPr lang="en-US" sz="2000" dirty="0">
                <a:hlinkClick r:id="rId3"/>
              </a:rPr>
              <a:t>Redmon, et. al. 2016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Performance comparison and trade-offs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391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YOLOv2 (9000) uses overlapping bounding boxes at multiple scales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458605" y="1758268"/>
            <a:ext cx="45905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Priors for multiple scale bounding boxes around anchor boxes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Attention map </a:t>
            </a:r>
            <a:r>
              <a:rPr lang="en-US" sz="2800" dirty="0"/>
              <a:t>used to determine probabilities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Non-maximal suppression </a:t>
            </a:r>
            <a:r>
              <a:rPr lang="en-US" sz="2800" dirty="0"/>
              <a:t>of bounding boxes using probability map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 is bounding boxes at multiple scales </a:t>
            </a:r>
          </a:p>
          <a:p>
            <a:r>
              <a:rPr lang="en-US" sz="2000" dirty="0"/>
              <a:t>From </a:t>
            </a:r>
            <a:r>
              <a:rPr lang="en-US" sz="2000" dirty="0">
                <a:hlinkClick r:id="rId3"/>
              </a:rPr>
              <a:t>Redmon, et. al. 2016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026A-B7B3-430C-A7EA-76D30339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55" y="1800431"/>
            <a:ext cx="6821023" cy="44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4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64290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we construct a multi-task loss function for this problem?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Sequential or </a:t>
            </a:r>
            <a:r>
              <a:rPr lang="en-US" sz="2800" b="1" dirty="0"/>
              <a:t>two step</a:t>
            </a:r>
            <a:r>
              <a:rPr lang="en-US" sz="2800" dirty="0"/>
              <a:t> object detection algorithm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First step identify bounding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step classify objects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Each step trained individually with specific loss function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Examples include R-CNN algorithm family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steps are inherent performance bottleneck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One step</a:t>
            </a:r>
            <a:r>
              <a:rPr lang="en-US" sz="2800" dirty="0"/>
              <a:t> object detection algorithm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a </a:t>
            </a:r>
            <a:r>
              <a:rPr lang="en-US" sz="2800" b="1" dirty="0"/>
              <a:t>multi-task loss function </a:t>
            </a:r>
            <a:r>
              <a:rPr lang="en-US" sz="2800" dirty="0"/>
              <a:t>for 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Used in real-time algorithms; e.g. SSD and YOLO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Suitable for video rates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Trade-off accuracy for speed</a:t>
            </a:r>
          </a:p>
        </p:txBody>
      </p:sp>
    </p:spTree>
    <p:extLst>
      <p:ext uri="{BB962C8B-B14F-4D97-AF65-F5344CB8AC3E}">
        <p14:creationId xmlns:p14="http://schemas.microsoft.com/office/powerpoint/2010/main" val="9855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2 step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/>
              <p:nvPr/>
            </p:nvSpPr>
            <p:spPr>
              <a:xfrm>
                <a:off x="458605" y="1622033"/>
                <a:ext cx="7424327" cy="4435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 b="1" dirty="0"/>
                  <a:t>Step 1:</a:t>
                </a:r>
                <a:r>
                  <a:rPr lang="en-US" sz="2800" dirty="0"/>
                  <a:t> Find bounding box parameters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4 numeric parameters,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800" dirty="0"/>
                  <a:t>, a regression problem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Probability of no object,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a logistic regression problem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b="1" dirty="0"/>
                  <a:t>Step 2:</a:t>
                </a:r>
                <a:r>
                  <a:rPr lang="en-US" sz="2800" dirty="0"/>
                  <a:t> Find category (</a:t>
                </a:r>
                <a:r>
                  <a:rPr lang="en-US" sz="2800" i="1" dirty="0"/>
                  <a:t>c</a:t>
                </a:r>
                <a:r>
                  <a:rPr lang="en-US" sz="2800" i="1" baseline="-25000" dirty="0"/>
                  <a:t>1</a:t>
                </a:r>
                <a:r>
                  <a:rPr lang="en-US" sz="2800" i="1" dirty="0"/>
                  <a:t>,c</a:t>
                </a:r>
                <a:r>
                  <a:rPr lang="en-US" sz="2800" i="1" baseline="-25000" dirty="0"/>
                  <a:t>2</a:t>
                </a:r>
                <a:r>
                  <a:rPr lang="en-US" sz="2800" i="1" dirty="0"/>
                  <a:t>,…,</a:t>
                </a:r>
                <a:r>
                  <a:rPr lang="en-US" sz="2800" i="1" dirty="0" err="1"/>
                  <a:t>c</a:t>
                </a:r>
                <a:r>
                  <a:rPr lang="en-US" sz="2800" i="1" baseline="-25000" dirty="0" err="1"/>
                  <a:t>n</a:t>
                </a:r>
                <a:r>
                  <a:rPr lang="en-US" sz="2800" dirty="0"/>
                  <a:t>), as label for box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 classification problem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Can include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𝑏𝑎𝑐𝑘𝑔𝑟𝑜𝑢𝑛𝑑</m:t>
                    </m:r>
                  </m:oMath>
                </a14:m>
                <a:r>
                  <a:rPr lang="en-US" sz="2800" dirty="0"/>
                  <a:t> category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3DA7C-FB94-425A-A93A-605465237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5" y="1622033"/>
                <a:ext cx="7424327" cy="4435189"/>
              </a:xfrm>
              <a:prstGeom prst="rect">
                <a:avLst/>
              </a:prstGeom>
              <a:blipFill>
                <a:blip r:embed="rId2"/>
                <a:stretch>
                  <a:fillRect l="-172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C9976A8-C947-4F26-A97A-7393BC60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343" y="1622033"/>
            <a:ext cx="1641368" cy="424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single step multi-task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58605" y="2248721"/>
            <a:ext cx="77817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formulate the problem with label for multiple bounding boxes.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Solve box regression problem and object identification problem in </a:t>
            </a:r>
            <a:r>
              <a:rPr lang="en-US" sz="2800" b="1" dirty="0"/>
              <a:t>one step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use </a:t>
            </a:r>
            <a:r>
              <a:rPr lang="en-US" sz="2800" b="1" dirty="0"/>
              <a:t>fully convolutional neural networks</a:t>
            </a:r>
            <a:r>
              <a:rPr lang="en-US" sz="2800" dirty="0"/>
              <a:t>, e.g. YOLOv4 and others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AA48C-816A-423F-81F8-AEC89DFA8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720" y="91964"/>
            <a:ext cx="1130446" cy="64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81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Solve as object detection as regression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401777" y="1756352"/>
            <a:ext cx="112787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Filter all boxes with </a:t>
            </a:r>
            <a:r>
              <a:rPr lang="en-US" sz="2200" i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i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below threshold, say 0.5</a:t>
            </a:r>
          </a:p>
          <a:p>
            <a:pPr marL="460375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While( more than one overlapping box ):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Select the remaining boxes with the highest probability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for overlapping bounding boxes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probability of object in box, P(ci) </a:t>
            </a:r>
          </a:p>
          <a:p>
            <a:pPr marL="914400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Suppress (filter out) bounding boxes with f(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IoU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P(ci)) below threshold</a:t>
            </a:r>
          </a:p>
        </p:txBody>
      </p:sp>
    </p:spTree>
    <p:extLst>
      <p:ext uri="{BB962C8B-B14F-4D97-AF65-F5344CB8AC3E}">
        <p14:creationId xmlns:p14="http://schemas.microsoft.com/office/powerpoint/2010/main" val="173844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Solving Object Detection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 most probable bounding box with </a:t>
            </a:r>
            <a:r>
              <a:rPr lang="en-US" sz="2800" b="1" dirty="0"/>
              <a:t>non-max suppression algorithm (NMS)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bounding boxes will not optimally contain an object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Imbalance with many more true negatives than true positives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Can lead to poor model training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SSD algorithm solves this problem with a </a:t>
            </a:r>
            <a:r>
              <a:rPr lang="en-US" sz="2800" b="1" dirty="0"/>
              <a:t>hard negative mining</a:t>
            </a:r>
            <a:r>
              <a:rPr lang="en-US" sz="2800" dirty="0"/>
              <a:t> algorithm: 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Sort bounding boxes by confidence score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Retain only most confident cases to maintain a 3:1 ratio of negative to positive cases.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HNM is applied in other object detection algorithms </a:t>
            </a:r>
          </a:p>
        </p:txBody>
      </p:sp>
    </p:spTree>
    <p:extLst>
      <p:ext uri="{BB962C8B-B14F-4D97-AF65-F5344CB8AC3E}">
        <p14:creationId xmlns:p14="http://schemas.microsoft.com/office/powerpoint/2010/main" val="359502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</a:t>
            </a:r>
            <a:r>
              <a:rPr lang="en-US" sz="3200" dirty="0">
                <a:hlinkClick r:id="rId3"/>
              </a:rPr>
              <a:t>Single Shot Detector, SSD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EE081-9EB7-45EE-A18F-210AB3D3A350}"/>
              </a:ext>
            </a:extLst>
          </p:cNvPr>
          <p:cNvSpPr txBox="1"/>
          <p:nvPr/>
        </p:nvSpPr>
        <p:spPr>
          <a:xfrm>
            <a:off x="762000" y="5121253"/>
            <a:ext cx="986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takes a different approach to the speed-accuracy trade-off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achieves efficiency by scoring multiple bounding boxes at different scales simultaneously using convolutional layers  </a:t>
            </a:r>
          </a:p>
        </p:txBody>
      </p:sp>
    </p:spTree>
    <p:extLst>
      <p:ext uri="{BB962C8B-B14F-4D97-AF65-F5344CB8AC3E}">
        <p14:creationId xmlns:p14="http://schemas.microsoft.com/office/powerpoint/2010/main" val="690750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DEB6C38-A5E3-442C-8A3D-C46780A437C0}"/>
              </a:ext>
            </a:extLst>
          </p:cNvPr>
          <p:cNvSpPr txBox="1"/>
          <p:nvPr/>
        </p:nvSpPr>
        <p:spPr>
          <a:xfrm>
            <a:off x="762000" y="5121253"/>
            <a:ext cx="986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SSD is a fully convolutional network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1414064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2883305" y="3761334"/>
            <a:ext cx="396853" cy="226202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334111" y="5090773"/>
            <a:ext cx="5495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VGG-16 </a:t>
            </a:r>
            <a:r>
              <a:rPr lang="en-US" sz="2400" b="1" dirty="0"/>
              <a:t>Backbone</a:t>
            </a:r>
            <a:r>
              <a:rPr lang="en-US" sz="2400" dirty="0"/>
              <a:t> Convolutional Layers</a:t>
            </a:r>
          </a:p>
          <a:p>
            <a:r>
              <a:rPr lang="en-US" sz="2400" dirty="0"/>
              <a:t>Creates </a:t>
            </a:r>
            <a:r>
              <a:rPr lang="en-US" sz="2400" b="1" dirty="0"/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2295457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16328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As alternative can use semantic segmentation – closely related algorithms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Semantic segmentation is a primary tool for scene understanding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this method in another lesson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8BAF-8974-4AED-9A54-A3AC47C0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13" y="2909260"/>
            <a:ext cx="7845707" cy="37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6712912" y="2699558"/>
            <a:ext cx="396853" cy="518668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2966258" y="5491325"/>
            <a:ext cx="8039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of </a:t>
            </a:r>
            <a:r>
              <a:rPr lang="en-US" sz="2400" b="1" dirty="0"/>
              <a:t>neck </a:t>
            </a:r>
            <a:r>
              <a:rPr lang="en-US" sz="2400" dirty="0"/>
              <a:t>down sample to multiple scales</a:t>
            </a:r>
          </a:p>
          <a:p>
            <a:r>
              <a:rPr lang="en-US" sz="2400" dirty="0"/>
              <a:t>Detection and classification on grids</a:t>
            </a:r>
          </a:p>
        </p:txBody>
      </p:sp>
    </p:spTree>
    <p:extLst>
      <p:ext uri="{BB962C8B-B14F-4D97-AF65-F5344CB8AC3E}">
        <p14:creationId xmlns:p14="http://schemas.microsoft.com/office/powerpoint/2010/main" val="1199752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D84FA96-AAA3-4C56-94E1-8403365759B7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Straight-Through Architectures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85C05-F737-4043-8CB3-A671C501534B}"/>
              </a:ext>
            </a:extLst>
          </p:cNvPr>
          <p:cNvSpPr txBox="1"/>
          <p:nvPr/>
        </p:nvSpPr>
        <p:spPr>
          <a:xfrm>
            <a:off x="401777" y="951176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Single Shot Detector, SSD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94649-9727-4A6E-ADDC-4E43264B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9" y="1664988"/>
            <a:ext cx="11102301" cy="321319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87DF99C-E7DD-47A1-B72A-5D671770B656}"/>
              </a:ext>
            </a:extLst>
          </p:cNvPr>
          <p:cNvSpPr/>
          <p:nvPr/>
        </p:nvSpPr>
        <p:spPr>
          <a:xfrm rot="5400000">
            <a:off x="10197792" y="4608173"/>
            <a:ext cx="396853" cy="115315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B3994-198F-4737-A11F-D9C2CC44E7CA}"/>
              </a:ext>
            </a:extLst>
          </p:cNvPr>
          <p:cNvSpPr txBox="1"/>
          <p:nvPr/>
        </p:nvSpPr>
        <p:spPr>
          <a:xfrm>
            <a:off x="8158481" y="5491324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Head</a:t>
            </a:r>
            <a:r>
              <a:rPr lang="en-US" sz="2400" dirty="0"/>
              <a:t> layers</a:t>
            </a:r>
          </a:p>
          <a:p>
            <a:r>
              <a:rPr lang="en-US" sz="2400" dirty="0"/>
              <a:t>Output for each box and class</a:t>
            </a:r>
          </a:p>
        </p:txBody>
      </p:sp>
    </p:spTree>
    <p:extLst>
      <p:ext uri="{BB962C8B-B14F-4D97-AF65-F5344CB8AC3E}">
        <p14:creationId xmlns:p14="http://schemas.microsoft.com/office/powerpoint/2010/main" val="19382724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Anchor vs. Anchorless 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Anchorless algorithms have advantages in speed and flexibility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 far, we have focused on anchor box based algorithms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overlapping multi-scale bounding box proposals as priors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Finite number of proposals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But, large numbers of proposals required in practice 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Anchorless algorithms locate objects on a grid    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Anchorless algorithms are </a:t>
            </a:r>
            <a:r>
              <a:rPr lang="en-US" sz="2800" b="1" dirty="0"/>
              <a:t>dense tasks</a:t>
            </a:r>
            <a:r>
              <a:rPr lang="en-US" sz="2800" dirty="0"/>
              <a:t>, e.g. at pixel level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 grid can have stride 5, or 10, or 20 pixels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Find center of object and bounding box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Classify object in box   </a:t>
            </a:r>
          </a:p>
        </p:txBody>
      </p:sp>
    </p:spTree>
    <p:extLst>
      <p:ext uri="{BB962C8B-B14F-4D97-AF65-F5344CB8AC3E}">
        <p14:creationId xmlns:p14="http://schemas.microsoft.com/office/powerpoint/2010/main" val="344050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Anchor vs. Anchorless 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Comparison of anchor-based and anchorless object detection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Anchor-based uses closest prior to find optimal bounding box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Anchorless algorithms locate center of object and fit box dimensions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FD1E9-889E-2359-3D1A-F18D3FA29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912" y="2804484"/>
            <a:ext cx="6388491" cy="40535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F580B-EE02-6D29-F003-74B15374AC8A}"/>
              </a:ext>
            </a:extLst>
          </p:cNvPr>
          <p:cNvSpPr txBox="1"/>
          <p:nvPr/>
        </p:nvSpPr>
        <p:spPr>
          <a:xfrm>
            <a:off x="8828868" y="4101885"/>
            <a:ext cx="1415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From Wang, et.al,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22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Anchor vs. Anchorless 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391728" y="1093161"/>
            <a:ext cx="112787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Anchorless object detection works with occluded (overlapping) objects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Objects located by center point found from </a:t>
            </a:r>
            <a:r>
              <a:rPr lang="en-US" sz="2800" b="1" dirty="0"/>
              <a:t>confidence map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Bounding box is best fit, even with occlusion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B5B67-AB82-B5CC-E605-626ECFEA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29" y="2922971"/>
            <a:ext cx="11897646" cy="3215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0ABCB4-5A9C-0343-9CAF-581ADB976A82}"/>
              </a:ext>
            </a:extLst>
          </p:cNvPr>
          <p:cNvSpPr txBox="1"/>
          <p:nvPr/>
        </p:nvSpPr>
        <p:spPr>
          <a:xfrm>
            <a:off x="3828081" y="6260201"/>
            <a:ext cx="3905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From Objects as Point, Zhou et.al., 2019</a:t>
            </a:r>
            <a:endParaRPr lang="en-GB" sz="18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03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5638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anchorless object detection?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bounding box localization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loss component for identification confidence accuracy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Example: For </a:t>
                </a:r>
                <a:r>
                  <a:rPr lang="en-US" sz="2800" i="1" dirty="0"/>
                  <a:t>N</a:t>
                </a:r>
                <a:r>
                  <a:rPr lang="en-US" sz="2800" dirty="0"/>
                  <a:t> matched bounding boxes, SSD uses this loss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Where: </a:t>
                </a: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is a trade-off parameter between confidence and location accuracy </a:t>
                </a:r>
                <a:endParaRPr lang="en-US" sz="28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sz="2800" dirty="0"/>
                  <a:t> is a binary indicator tensor for matching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prototype box to the </a:t>
                </a:r>
                <a:r>
                  <a:rPr lang="en-US" sz="2800" i="1" dirty="0"/>
                  <a:t>j-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ground truth box  </a:t>
                </a:r>
              </a:p>
              <a:p>
                <a:r>
                  <a:rPr lang="en-US" sz="2800" i="1" dirty="0"/>
                  <a:t>c</a:t>
                </a:r>
                <a:r>
                  <a:rPr lang="en-US" sz="2800" dirty="0"/>
                  <a:t> is the class of the object</a:t>
                </a:r>
              </a:p>
              <a:p>
                <a:r>
                  <a:rPr lang="en-US" sz="2800" i="1" dirty="0"/>
                  <a:t>l</a:t>
                </a:r>
                <a:r>
                  <a:rPr lang="en-US" sz="2800" dirty="0"/>
                  <a:t> are parameters of predicted box and </a:t>
                </a:r>
                <a:r>
                  <a:rPr lang="en-US" sz="2800" i="1" dirty="0"/>
                  <a:t>g</a:t>
                </a:r>
                <a:r>
                  <a:rPr lang="en-US" sz="2800" dirty="0"/>
                  <a:t> are parameters of ground truth box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5638723"/>
              </a:xfrm>
              <a:prstGeom prst="rect">
                <a:avLst/>
              </a:prstGeom>
              <a:blipFill>
                <a:blip r:embed="rId3"/>
                <a:stretch>
                  <a:fillRect l="-1099" t="-973" r="-1309" b="-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7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Loss component for bounding box localization accuracy uses a smooth L1 distance with respect to the ground truth box location,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of the </a:t>
                </a:r>
                <a:r>
                  <a:rPr lang="en-US" sz="2800" i="1" dirty="0" err="1"/>
                  <a:t>i-th</a:t>
                </a:r>
                <a:r>
                  <a:rPr lang="en-US" sz="2800" dirty="0"/>
                  <a:t> box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𝑠𝑚𝑜𝑜𝑡h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800" dirty="0"/>
                  <a:t>, the bounding box predication has four components for center,</a:t>
                </a:r>
                <a:r>
                  <a:rPr lang="en-US" sz="2800" i="1" dirty="0"/>
                  <a:t> {cx, cy}</a:t>
                </a:r>
                <a:r>
                  <a:rPr lang="en-US" sz="2800" dirty="0"/>
                  <a:t>, and dimensions, </a:t>
                </a:r>
                <a:r>
                  <a:rPr lang="en-US" sz="2800" i="1" dirty="0"/>
                  <a:t>{w, h}</a:t>
                </a:r>
                <a:r>
                  <a:rPr lang="en-US" sz="2800" dirty="0"/>
                  <a:t>, with respect to the default bonding box, </a:t>
                </a:r>
                <a:r>
                  <a:rPr lang="en-US" sz="2800" i="1" dirty="0"/>
                  <a:t>d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𝑐𝑥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6571158"/>
              </a:xfrm>
              <a:prstGeom prst="rect">
                <a:avLst/>
              </a:prstGeom>
              <a:blipFill>
                <a:blip r:embed="rId3"/>
                <a:stretch>
                  <a:fillRect l="-1099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4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Loss functions for object detection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/>
              <p:nvPr/>
            </p:nvSpPr>
            <p:spPr>
              <a:xfrm>
                <a:off x="401778" y="951176"/>
                <a:ext cx="11642902" cy="4819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can we construct a multi-task loss function for this problem?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used to located objects, including center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Confidence loss component for correct identification at each location:</a:t>
                </a:r>
              </a:p>
              <a:p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𝑐𝑜𝑛𝑓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</m:t>
                        </m:r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𝑁𝑒𝑔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sz="2800" dirty="0"/>
              </a:p>
              <a:p>
                <a:r>
                  <a:rPr lang="en-US" sz="2800" dirty="0"/>
                  <a:t>Where, the class probability prediction is given by the </a:t>
                </a:r>
                <a:r>
                  <a:rPr lang="en-US" sz="2800" dirty="0" err="1"/>
                  <a:t>softmax</a:t>
                </a:r>
                <a:r>
                  <a:rPr lang="en-US" sz="2800" dirty="0"/>
                  <a:t> function: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And,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sz="2800" dirty="0"/>
                  <a:t> is the </a:t>
                </a:r>
                <a:r>
                  <a:rPr lang="en-US" sz="2800" i="1" dirty="0"/>
                  <a:t>p-</a:t>
                </a:r>
                <a:r>
                  <a:rPr lang="en-US" sz="2800" i="1" dirty="0" err="1"/>
                  <a:t>th</a:t>
                </a:r>
                <a:r>
                  <a:rPr lang="en-US" sz="2800" dirty="0"/>
                  <a:t> category in box prediction </a:t>
                </a:r>
                <a:r>
                  <a:rPr lang="en-US" sz="2800" i="1" dirty="0" err="1"/>
                  <a:t>i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800" dirty="0"/>
                  <a:t> is the category for no object in box prediction </a:t>
                </a:r>
                <a:r>
                  <a:rPr lang="en-US" sz="2800" i="1" dirty="0"/>
                  <a:t>I</a:t>
                </a:r>
                <a:r>
                  <a:rPr lang="en-US" sz="2800" dirty="0"/>
                  <a:t>, e.g. the</a:t>
                </a:r>
                <a:r>
                  <a:rPr lang="en-US" sz="2800" b="1" dirty="0"/>
                  <a:t> background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663FFD-8C7F-449D-9139-3FFC72D6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8" y="951176"/>
                <a:ext cx="11642902" cy="4819653"/>
              </a:xfrm>
              <a:prstGeom prst="rect">
                <a:avLst/>
              </a:prstGeom>
              <a:blipFill>
                <a:blip r:embed="rId3"/>
                <a:stretch>
                  <a:fillRect l="-1099" t="-1138" b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2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Functions for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imbalance with object detection </a:t>
            </a:r>
          </a:p>
          <a:p>
            <a:r>
              <a:rPr lang="en-US" dirty="0"/>
              <a:t>Class imbalance is a significant problem when training anchorless object detection models </a:t>
            </a:r>
          </a:p>
          <a:p>
            <a:pPr lvl="1"/>
            <a:r>
              <a:rPr lang="en-US" dirty="0"/>
              <a:t>Example: Foreground objects are generally only a small fraction of pixels </a:t>
            </a:r>
          </a:p>
          <a:p>
            <a:pPr lvl="1"/>
            <a:r>
              <a:rPr lang="en-US" dirty="0"/>
              <a:t>Example: Many types of small-area background categories – e.g. stripes on a road  </a:t>
            </a:r>
          </a:p>
          <a:p>
            <a:r>
              <a:rPr lang="en-US" dirty="0"/>
              <a:t>To overcome class imbalance problems, </a:t>
            </a:r>
            <a:r>
              <a:rPr lang="en-US" dirty="0">
                <a:hlinkClick r:id="rId2"/>
              </a:rPr>
              <a:t>Li, et. al</a:t>
            </a:r>
            <a:r>
              <a:rPr lang="en-US" dirty="0"/>
              <a:t>., use two approaches: </a:t>
            </a:r>
          </a:p>
          <a:p>
            <a:pPr lvl="1"/>
            <a:r>
              <a:rPr lang="en-US" b="1" dirty="0"/>
              <a:t>Focal loss </a:t>
            </a:r>
            <a:r>
              <a:rPr lang="en-US" dirty="0"/>
              <a:t>is applied in the position head </a:t>
            </a:r>
          </a:p>
          <a:p>
            <a:pPr lvl="1"/>
            <a:r>
              <a:rPr lang="en-US" dirty="0"/>
              <a:t>Training the end-to-end network uses </a:t>
            </a:r>
            <a:r>
              <a:rPr lang="en-US" b="1" dirty="0"/>
              <a:t>Dice loss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0" dirty="0">
                    <a:effectLst/>
                    <a:latin typeface="Inter"/>
                  </a:rPr>
                  <a:t>Dice-</a:t>
                </a:r>
                <a:r>
                  <a:rPr lang="en-US" b="1" i="0" dirty="0" err="1">
                    <a:effectLst/>
                    <a:latin typeface="Inter"/>
                  </a:rPr>
                  <a:t>Sørensen</a:t>
                </a:r>
                <a:r>
                  <a:rPr lang="en-US" b="1" i="0" dirty="0">
                    <a:effectLst/>
                    <a:latin typeface="Inter"/>
                  </a:rPr>
                  <a:t> coefficient</a:t>
                </a:r>
                <a:r>
                  <a:rPr lang="en-US" b="0" i="0" dirty="0">
                    <a:effectLst/>
                    <a:latin typeface="Inter"/>
                  </a:rPr>
                  <a:t>, or </a:t>
                </a:r>
                <a:r>
                  <a:rPr lang="en-US" b="1" dirty="0"/>
                  <a:t>Dice loss</a:t>
                </a:r>
                <a:r>
                  <a:rPr lang="en-US" dirty="0"/>
                  <a:t>, is considered more robust to class imbalance   </a:t>
                </a:r>
              </a:p>
              <a:p>
                <a:r>
                  <a:rPr lang="en-US" b="0" i="0" dirty="0">
                    <a:effectLst/>
                    <a:latin typeface="Inter"/>
                  </a:rPr>
                  <a:t>For two sets,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the Dice-</a:t>
                </a:r>
                <a:r>
                  <a:rPr lang="en-US" b="0" i="0" dirty="0" err="1">
                    <a:effectLst/>
                    <a:latin typeface="Inter"/>
                  </a:rPr>
                  <a:t>Sørensen</a:t>
                </a:r>
                <a:r>
                  <a:rPr lang="en-US" b="0" i="0" dirty="0">
                    <a:effectLst/>
                    <a:latin typeface="Inter"/>
                  </a:rPr>
                  <a:t> coefficient </a:t>
                </a:r>
                <a:r>
                  <a:rPr lang="en-US" dirty="0"/>
                  <a:t>is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simple case of binary classification, we write Dice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label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category prediction </a:t>
                </a:r>
              </a:p>
              <a:p>
                <a:r>
                  <a:rPr lang="en-US" dirty="0"/>
                  <a:t>Dice loss is equivalent to F1 loss</a:t>
                </a:r>
              </a:p>
              <a:p>
                <a:r>
                  <a:rPr lang="en-US" dirty="0"/>
                  <a:t>Full details on loss functions for training semantic segmentation models can be found in </a:t>
                </a:r>
                <a:r>
                  <a:rPr lang="en-US" dirty="0">
                    <a:hlinkClick r:id="rId2"/>
                  </a:rPr>
                  <a:t>Jadon, 2020</a:t>
                </a:r>
                <a:r>
                  <a:rPr lang="en-US" dirty="0"/>
                  <a:t>, or </a:t>
                </a:r>
                <a:r>
                  <a:rPr lang="en-US" dirty="0">
                    <a:hlinkClick r:id="rId3"/>
                  </a:rPr>
                  <a:t>Jeremy Jordan’s blog post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043" t="-2179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3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380335" cy="64225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Object detection is a hard problem - Real-world scenes are cluttered </a:t>
            </a: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0D4BC-04D8-439D-84EF-4CA11082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34" y="2179770"/>
            <a:ext cx="6363251" cy="4256139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6A32BE2-92CD-42DA-B8DE-CBAA4C5D6532}"/>
              </a:ext>
            </a:extLst>
          </p:cNvPr>
          <p:cNvSpPr txBox="1">
            <a:spLocks/>
          </p:cNvSpPr>
          <p:nvPr/>
        </p:nvSpPr>
        <p:spPr>
          <a:xfrm>
            <a:off x="458605" y="2463800"/>
            <a:ext cx="4197215" cy="3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Hard to uniquely detect and classify all objects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This object is both a vase and a potted plant</a:t>
            </a: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2349D0-7C8E-4DCE-AE41-070B6714282D}"/>
              </a:ext>
            </a:extLst>
          </p:cNvPr>
          <p:cNvCxnSpPr/>
          <p:nvPr/>
        </p:nvCxnSpPr>
        <p:spPr>
          <a:xfrm>
            <a:off x="4521200" y="3667760"/>
            <a:ext cx="2768600" cy="2590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0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for Object Detection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easy to learn categories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multiple criteria to evaluate object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there an object in the box?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bounding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the object classification in the box 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metrics for accuracy of bounding box and object class predictions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Average precision</a:t>
            </a:r>
            <a:r>
              <a:rPr lang="en-US" sz="2800" dirty="0"/>
              <a:t> measured on recall-precision trade-off curve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b="1" dirty="0"/>
              <a:t>mean average precision  – </a:t>
            </a:r>
            <a:r>
              <a:rPr lang="en-US" sz="2800" b="1" dirty="0" err="1"/>
              <a:t>mAP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Mean taken over average precision over all object classes</a:t>
            </a:r>
          </a:p>
        </p:txBody>
      </p:sp>
    </p:spTree>
    <p:extLst>
      <p:ext uri="{BB962C8B-B14F-4D97-AF65-F5344CB8AC3E}">
        <p14:creationId xmlns:p14="http://schemas.microsoft.com/office/powerpoint/2010/main" val="21183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Evaluation of object detection </a:t>
            </a:r>
            <a:endParaRPr lang="en-US" dirty="0">
              <a:latin typeface="Sego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Review of the classification model metrics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Selectivity or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Fraction of cases classified as positive which are correctly classified  </a:t>
                </a:r>
              </a:p>
              <a:p>
                <a:r>
                  <a:rPr lang="en-GB" sz="2800" b="1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Sensitivity or Recall: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2800" dirty="0">
                  <a:latin typeface="+mn-l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 fraction positive cases correctly classified    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There is an inherent trade-off between precision and recall</a:t>
                </a:r>
              </a:p>
              <a:p>
                <a:r>
                  <a:rPr lang="en-GB" sz="28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Can average precision on recall-precision curve </a:t>
                </a:r>
              </a:p>
              <a:p>
                <a:pPr lvl="1"/>
                <a:r>
                  <a:rPr lang="en-GB" sz="2400" dirty="0">
                    <a:latin typeface="+mn-lt"/>
                    <a:ea typeface="Segoe UI" panose="020B0502040204020203" pitchFamily="34" charset="0"/>
                    <a:cs typeface="Segoe UI" panose="020B0502040204020203" pitchFamily="34" charset="0"/>
                  </a:rPr>
                  <a:t>Change threshold or confidence to quantify curve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C53ECBA-1403-4EB8-A257-656654FE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0" y="1143000"/>
                <a:ext cx="11525250" cy="5552161"/>
              </a:xfrm>
              <a:prstGeom prst="rect">
                <a:avLst/>
              </a:prstGeom>
              <a:blipFill>
                <a:blip r:embed="rId3"/>
                <a:stretch>
                  <a:fillRect l="-1058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91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AP</a:t>
            </a:r>
            <a:endParaRPr lang="en-US" sz="28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E5077D-30CC-4B1D-B76D-47254773BA26}"/>
              </a:ext>
            </a:extLst>
          </p:cNvPr>
          <p:cNvCxnSpPr>
            <a:cxnSpLocks/>
          </p:cNvCxnSpPr>
          <p:nvPr/>
        </p:nvCxnSpPr>
        <p:spPr>
          <a:xfrm flipV="1">
            <a:off x="6672198" y="1791222"/>
            <a:ext cx="0" cy="39386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AB9524-9B22-4C46-9EBC-71BDA365E288}"/>
              </a:ext>
            </a:extLst>
          </p:cNvPr>
          <p:cNvCxnSpPr>
            <a:cxnSpLocks/>
          </p:cNvCxnSpPr>
          <p:nvPr/>
        </p:nvCxnSpPr>
        <p:spPr>
          <a:xfrm>
            <a:off x="6672198" y="5729892"/>
            <a:ext cx="53026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D66172-0D27-4C13-8C3E-D8C616D00C33}"/>
              </a:ext>
            </a:extLst>
          </p:cNvPr>
          <p:cNvSpPr/>
          <p:nvPr/>
        </p:nvSpPr>
        <p:spPr>
          <a:xfrm>
            <a:off x="6672198" y="2661781"/>
            <a:ext cx="924830" cy="306811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27D8A-CB2C-47C5-BBA3-37EDA138CA91}"/>
              </a:ext>
            </a:extLst>
          </p:cNvPr>
          <p:cNvSpPr/>
          <p:nvPr/>
        </p:nvSpPr>
        <p:spPr>
          <a:xfrm>
            <a:off x="7597028" y="3087666"/>
            <a:ext cx="924830" cy="26422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D170A7-DC8B-4565-AC68-955F2C0D9366}"/>
              </a:ext>
            </a:extLst>
          </p:cNvPr>
          <p:cNvSpPr/>
          <p:nvPr/>
        </p:nvSpPr>
        <p:spPr>
          <a:xfrm>
            <a:off x="8521858" y="3707704"/>
            <a:ext cx="924830" cy="202218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C86C6-51A9-49A4-B612-B57A0AA9CFAA}"/>
              </a:ext>
            </a:extLst>
          </p:cNvPr>
          <p:cNvSpPr/>
          <p:nvPr/>
        </p:nvSpPr>
        <p:spPr>
          <a:xfrm>
            <a:off x="9446688" y="4315215"/>
            <a:ext cx="924830" cy="14146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7BEB99-23F3-44CF-BD0E-8AD52734C868}"/>
              </a:ext>
            </a:extLst>
          </p:cNvPr>
          <p:cNvSpPr/>
          <p:nvPr/>
        </p:nvSpPr>
        <p:spPr>
          <a:xfrm>
            <a:off x="10371518" y="4834664"/>
            <a:ext cx="924830" cy="8952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9E4C9C4-E1F0-4713-90C0-6188C6BF5C7D}"/>
              </a:ext>
            </a:extLst>
          </p:cNvPr>
          <p:cNvSpPr/>
          <p:nvPr/>
        </p:nvSpPr>
        <p:spPr>
          <a:xfrm>
            <a:off x="6655455" y="2427242"/>
            <a:ext cx="4640893" cy="2605414"/>
          </a:xfrm>
          <a:custGeom>
            <a:avLst/>
            <a:gdLst>
              <a:gd name="connsiteX0" fmla="*/ 0 w 4640893"/>
              <a:gd name="connsiteY0" fmla="*/ 0 h 2605414"/>
              <a:gd name="connsiteX1" fmla="*/ 945715 w 4640893"/>
              <a:gd name="connsiteY1" fmla="*/ 432148 h 2605414"/>
              <a:gd name="connsiteX2" fmla="*/ 1860115 w 4640893"/>
              <a:gd name="connsiteY2" fmla="*/ 858033 h 2605414"/>
              <a:gd name="connsiteX3" fmla="*/ 2780778 w 4640893"/>
              <a:gd name="connsiteY3" fmla="*/ 1471808 h 2605414"/>
              <a:gd name="connsiteX4" fmla="*/ 3682652 w 4640893"/>
              <a:gd name="connsiteY4" fmla="*/ 2066794 h 2605414"/>
              <a:gd name="connsiteX5" fmla="*/ 4640893 w 4640893"/>
              <a:gd name="connsiteY5" fmla="*/ 2605414 h 2605414"/>
              <a:gd name="connsiteX6" fmla="*/ 4640893 w 4640893"/>
              <a:gd name="connsiteY6" fmla="*/ 2605414 h 2605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0893" h="2605414">
                <a:moveTo>
                  <a:pt x="0" y="0"/>
                </a:moveTo>
                <a:lnTo>
                  <a:pt x="945715" y="432148"/>
                </a:lnTo>
                <a:cubicBezTo>
                  <a:pt x="1255734" y="575153"/>
                  <a:pt x="1554271" y="684756"/>
                  <a:pt x="1860115" y="858033"/>
                </a:cubicBezTo>
                <a:cubicBezTo>
                  <a:pt x="2165959" y="1031310"/>
                  <a:pt x="2780778" y="1471808"/>
                  <a:pt x="2780778" y="1471808"/>
                </a:cubicBezTo>
                <a:cubicBezTo>
                  <a:pt x="3084534" y="1673268"/>
                  <a:pt x="3372633" y="1877860"/>
                  <a:pt x="3682652" y="2066794"/>
                </a:cubicBezTo>
                <a:cubicBezTo>
                  <a:pt x="3992671" y="2255728"/>
                  <a:pt x="4640893" y="2605414"/>
                  <a:pt x="4640893" y="2605414"/>
                </a:cubicBezTo>
                <a:lnTo>
                  <a:pt x="4640893" y="2605414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0FEC1-C2D0-4FE5-B6E1-8490124F2DD9}"/>
              </a:ext>
            </a:extLst>
          </p:cNvPr>
          <p:cNvSpPr txBox="1"/>
          <p:nvPr/>
        </p:nvSpPr>
        <p:spPr>
          <a:xfrm>
            <a:off x="398433" y="1935473"/>
            <a:ext cx="59301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Precision decreases as recall increases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Recall increases as confidence (</a:t>
            </a:r>
            <a:r>
              <a:rPr lang="en-US" sz="2800" dirty="0" err="1"/>
              <a:t>IoU</a:t>
            </a:r>
            <a:r>
              <a:rPr lang="en-US" sz="2800" dirty="0"/>
              <a:t>) increases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Average precision is Area Under the Curve (AUC) of precision-recall curve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Approximate AUC as sum of area of rectangles at each threshold 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Usually sample precision at 10 threshold (</a:t>
            </a:r>
            <a:r>
              <a:rPr lang="en-US" sz="2800" dirty="0" err="1"/>
              <a:t>IoU</a:t>
            </a:r>
            <a:r>
              <a:rPr lang="en-US" sz="2800" dirty="0"/>
              <a:t>) values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17C67-F155-48B5-A6BD-34AC2E8D3690}"/>
              </a:ext>
            </a:extLst>
          </p:cNvPr>
          <p:cNvSpPr txBox="1"/>
          <p:nvPr/>
        </p:nvSpPr>
        <p:spPr>
          <a:xfrm>
            <a:off x="7597028" y="5787674"/>
            <a:ext cx="330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Increasing threshold, </a:t>
            </a:r>
            <a:r>
              <a:rPr lang="en-US" sz="2400" dirty="0" err="1"/>
              <a:t>IoU</a:t>
            </a:r>
            <a:endParaRPr lang="en-US" sz="2400" dirty="0"/>
          </a:p>
          <a:p>
            <a:r>
              <a:rPr lang="en-US" sz="2400" dirty="0"/>
              <a:t>Increasing Recall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7F9FFC-5A9A-4E39-A1F3-9427FC7AFFE6}"/>
              </a:ext>
            </a:extLst>
          </p:cNvPr>
          <p:cNvSpPr txBox="1"/>
          <p:nvPr/>
        </p:nvSpPr>
        <p:spPr>
          <a:xfrm rot="16200000">
            <a:off x="5798445" y="3751532"/>
            <a:ext cx="1315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13381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20" grpId="0"/>
      <p:bldP spid="2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Evaluation of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Computing mean average precision - </a:t>
            </a:r>
            <a:r>
              <a:rPr lang="en-US" sz="2800" dirty="0" err="1"/>
              <a:t>mAP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average precision for each of </a:t>
            </a:r>
            <a:r>
              <a:rPr lang="en-US" sz="2800" i="1" dirty="0"/>
              <a:t>c</a:t>
            </a:r>
            <a:r>
              <a:rPr lang="en-US" sz="2800" dirty="0"/>
              <a:t> classes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Compute mean of precision for all c classes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Report </a:t>
            </a:r>
            <a:r>
              <a:rPr lang="en-US" sz="2800" dirty="0" err="1"/>
              <a:t>mAP</a:t>
            </a:r>
            <a:r>
              <a:rPr lang="en-US" sz="2800" dirty="0"/>
              <a:t> as percentage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Prefect performance = 100%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No correct detection and classification = 0%</a:t>
            </a:r>
          </a:p>
        </p:txBody>
      </p:sp>
    </p:spTree>
    <p:extLst>
      <p:ext uri="{BB962C8B-B14F-4D97-AF65-F5344CB8AC3E}">
        <p14:creationId xmlns:p14="http://schemas.microsoft.com/office/powerpoint/2010/main" val="143631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Architectures of object detectors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28586-63BE-C939-1B17-B35AE08D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28" y="1593377"/>
            <a:ext cx="8822912" cy="2701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BBA779-33EC-9577-4F77-2C22C510F9F1}"/>
              </a:ext>
            </a:extLst>
          </p:cNvPr>
          <p:cNvSpPr txBox="1"/>
          <p:nvPr/>
        </p:nvSpPr>
        <p:spPr>
          <a:xfrm>
            <a:off x="220266" y="4646554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Backbone</a:t>
            </a:r>
            <a:r>
              <a:rPr lang="en-US" sz="2800" dirty="0"/>
              <a:t> convolutionally NN creates the </a:t>
            </a:r>
            <a:r>
              <a:rPr lang="en-US" sz="2800" b="1" dirty="0"/>
              <a:t>feature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7DA5B-7197-A147-1895-F59B2514C044}"/>
              </a:ext>
            </a:extLst>
          </p:cNvPr>
          <p:cNvSpPr txBox="1"/>
          <p:nvPr/>
        </p:nvSpPr>
        <p:spPr>
          <a:xfrm>
            <a:off x="3516236" y="4846091"/>
            <a:ext cx="3004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Neck </a:t>
            </a:r>
            <a:r>
              <a:rPr lang="en-US" sz="2800" dirty="0"/>
              <a:t>to accommodate </a:t>
            </a:r>
            <a:r>
              <a:rPr lang="en-US" sz="2800" b="1" dirty="0"/>
              <a:t>multiple 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D2443-D6DE-1CB1-E5BA-81029DCF2BE0}"/>
              </a:ext>
            </a:extLst>
          </p:cNvPr>
          <p:cNvSpPr txBox="1"/>
          <p:nvPr/>
        </p:nvSpPr>
        <p:spPr>
          <a:xfrm>
            <a:off x="6208881" y="4891767"/>
            <a:ext cx="2511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Head detects</a:t>
            </a:r>
            <a:r>
              <a:rPr lang="en-US" sz="2800" dirty="0"/>
              <a:t> objects and </a:t>
            </a:r>
            <a:r>
              <a:rPr lang="en-US" sz="2800" b="1" dirty="0"/>
              <a:t>identifies </a:t>
            </a:r>
            <a:r>
              <a:rPr lang="en-US" sz="2800" dirty="0"/>
              <a:t>them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D5FED7-EDD4-1BFC-F0DB-67D10B8F770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722662" y="4295130"/>
            <a:ext cx="1547011" cy="35142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7F8E54-E679-E7B7-69C5-224DB4B5EB53}"/>
              </a:ext>
            </a:extLst>
          </p:cNvPr>
          <p:cNvCxnSpPr>
            <a:cxnSpLocks/>
          </p:cNvCxnSpPr>
          <p:nvPr/>
        </p:nvCxnSpPr>
        <p:spPr>
          <a:xfrm flipV="1">
            <a:off x="4372495" y="4270893"/>
            <a:ext cx="1193326" cy="57519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248F13-2DF9-D94C-256B-47262453AA8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464547" y="4295130"/>
            <a:ext cx="429667" cy="59663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85152" y="951176"/>
            <a:ext cx="1105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Architectural components of single shot object detectors: Example YOLOv4     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9B0197-FF5F-F0C8-11BD-6F92A33F6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0" y="1606667"/>
            <a:ext cx="2336654" cy="27620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5B0E55-9971-BA4C-C6E6-0BB1CA4BB490}"/>
              </a:ext>
            </a:extLst>
          </p:cNvPr>
          <p:cNvSpPr txBox="1"/>
          <p:nvPr/>
        </p:nvSpPr>
        <p:spPr>
          <a:xfrm>
            <a:off x="8966942" y="4834046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Sparse Prediction </a:t>
            </a:r>
            <a:r>
              <a:rPr lang="en-US" sz="2800" dirty="0"/>
              <a:t>applies </a:t>
            </a:r>
            <a:r>
              <a:rPr lang="en-US" sz="2800" b="1" dirty="0"/>
              <a:t>non-maximal suppression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3BF6E5-96CC-6106-B04F-F01F397FBD54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10436411" y="4297672"/>
            <a:ext cx="32927" cy="53637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6310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Backbones: CNNs Create Feature Maps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Many choices have been tried for backbones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VGG-16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ResNet-52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EfficientNet</a:t>
            </a:r>
            <a:r>
              <a:rPr lang="en-US" sz="2800" dirty="0"/>
              <a:t>-BO/B7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Darknet-53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Others…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975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Images contain objects a multiple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3DA7C-FB94-425A-A93A-605465237C1B}"/>
              </a:ext>
            </a:extLst>
          </p:cNvPr>
          <p:cNvSpPr txBox="1"/>
          <p:nvPr/>
        </p:nvSpPr>
        <p:spPr>
          <a:xfrm>
            <a:off x="504644" y="1756352"/>
            <a:ext cx="108866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to detect objects across wide range of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trade-off between semantics and detail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Large scale has better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Fine scale has more detail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neural network architecture produces multiple scales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Convolution with max pooling reduces detail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layers with better semantics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Feature pyramid network, </a:t>
            </a:r>
            <a:r>
              <a:rPr lang="en-US" sz="2800" dirty="0">
                <a:hlinkClick r:id="rId2"/>
              </a:rPr>
              <a:t>Lin et.al., 2016</a:t>
            </a:r>
            <a:r>
              <a:rPr lang="en-US" sz="2800" dirty="0"/>
              <a:t>, algorithm achieved multi-scale object detection with a pure convolutional architecture  </a:t>
            </a:r>
          </a:p>
        </p:txBody>
      </p:sp>
    </p:spTree>
    <p:extLst>
      <p:ext uri="{BB962C8B-B14F-4D97-AF65-F5344CB8AC3E}">
        <p14:creationId xmlns:p14="http://schemas.microsoft.com/office/powerpoint/2010/main" val="227841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5F917-412E-4194-9968-79AD5EEA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319" y="3839330"/>
            <a:ext cx="2345403" cy="173121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22A7B74-12DC-4BDD-9925-7757C8BE74D6}"/>
              </a:ext>
            </a:extLst>
          </p:cNvPr>
          <p:cNvSpPr/>
          <p:nvPr/>
        </p:nvSpPr>
        <p:spPr>
          <a:xfrm>
            <a:off x="1963455" y="3255684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9D8DE9C-7A97-4B0B-8CF3-C761373C3C3E}"/>
              </a:ext>
            </a:extLst>
          </p:cNvPr>
          <p:cNvSpPr/>
          <p:nvPr/>
        </p:nvSpPr>
        <p:spPr>
          <a:xfrm>
            <a:off x="2042333" y="2265462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D5EED-127D-45ED-9ED1-987C807D2EEC}"/>
              </a:ext>
            </a:extLst>
          </p:cNvPr>
          <p:cNvSpPr/>
          <p:nvPr/>
        </p:nvSpPr>
        <p:spPr>
          <a:xfrm>
            <a:off x="2127915" y="1364106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316BF6-911F-4CB7-A90F-FE64419B8BBA}"/>
              </a:ext>
            </a:extLst>
          </p:cNvPr>
          <p:cNvCxnSpPr/>
          <p:nvPr/>
        </p:nvCxnSpPr>
        <p:spPr>
          <a:xfrm flipV="1">
            <a:off x="3149672" y="4051169"/>
            <a:ext cx="0" cy="42101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AA2906-FF7F-4636-9C9C-5AA22A6708C4}"/>
              </a:ext>
            </a:extLst>
          </p:cNvPr>
          <p:cNvCxnSpPr>
            <a:cxnSpLocks/>
          </p:cNvCxnSpPr>
          <p:nvPr/>
        </p:nvCxnSpPr>
        <p:spPr>
          <a:xfrm flipV="1">
            <a:off x="3126106" y="2991494"/>
            <a:ext cx="9042" cy="58038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C6CCF2-84C4-43FC-AE1E-832B0600D45E}"/>
              </a:ext>
            </a:extLst>
          </p:cNvPr>
          <p:cNvCxnSpPr>
            <a:cxnSpLocks/>
          </p:cNvCxnSpPr>
          <p:nvPr/>
        </p:nvCxnSpPr>
        <p:spPr>
          <a:xfrm flipV="1">
            <a:off x="3126106" y="1985461"/>
            <a:ext cx="0" cy="64301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1120CD-C90B-4A93-90C2-E3FE3E92CDAB}"/>
              </a:ext>
            </a:extLst>
          </p:cNvPr>
          <p:cNvSpPr/>
          <p:nvPr/>
        </p:nvSpPr>
        <p:spPr>
          <a:xfrm>
            <a:off x="4832754" y="3783863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40194A9-C979-4B0A-9313-92E80747C5AE}"/>
              </a:ext>
            </a:extLst>
          </p:cNvPr>
          <p:cNvSpPr/>
          <p:nvPr/>
        </p:nvSpPr>
        <p:spPr>
          <a:xfrm>
            <a:off x="5078311" y="2759689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27B23B-1834-470F-B326-0768DED3A2DC}"/>
              </a:ext>
            </a:extLst>
          </p:cNvPr>
          <p:cNvSpPr/>
          <p:nvPr/>
        </p:nvSpPr>
        <p:spPr>
          <a:xfrm>
            <a:off x="5237285" y="1838103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62778-3B70-4C5A-AC4D-BA3889134DB5}"/>
              </a:ext>
            </a:extLst>
          </p:cNvPr>
          <p:cNvCxnSpPr>
            <a:cxnSpLocks/>
          </p:cNvCxnSpPr>
          <p:nvPr/>
        </p:nvCxnSpPr>
        <p:spPr>
          <a:xfrm>
            <a:off x="6096000" y="1724803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689E1-E026-495F-B6A3-B2489DC65E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071330" y="3485720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05A35-F472-4469-91E5-7656A504E2B5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6096000" y="2507837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D7154-FE7C-4995-841C-D7ECC8838B36}"/>
              </a:ext>
            </a:extLst>
          </p:cNvPr>
          <p:cNvCxnSpPr>
            <a:cxnSpLocks/>
          </p:cNvCxnSpPr>
          <p:nvPr/>
        </p:nvCxnSpPr>
        <p:spPr>
          <a:xfrm>
            <a:off x="3747961" y="1698973"/>
            <a:ext cx="23600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A285E2-3294-4368-B2A3-9B64D14B1EDA}"/>
              </a:ext>
            </a:extLst>
          </p:cNvPr>
          <p:cNvCxnSpPr>
            <a:cxnSpLocks/>
          </p:cNvCxnSpPr>
          <p:nvPr/>
        </p:nvCxnSpPr>
        <p:spPr>
          <a:xfrm>
            <a:off x="4113516" y="2628478"/>
            <a:ext cx="19945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C7257D-70AF-47AA-B55B-50919AA030E1}"/>
              </a:ext>
            </a:extLst>
          </p:cNvPr>
          <p:cNvCxnSpPr>
            <a:cxnSpLocks/>
          </p:cNvCxnSpPr>
          <p:nvPr/>
        </p:nvCxnSpPr>
        <p:spPr>
          <a:xfrm>
            <a:off x="4620491" y="3623528"/>
            <a:ext cx="1450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4919AD-AAC3-4F87-AF39-EC8470804EF5}"/>
              </a:ext>
            </a:extLst>
          </p:cNvPr>
          <p:cNvSpPr txBox="1"/>
          <p:nvPr/>
        </p:nvSpPr>
        <p:spPr>
          <a:xfrm>
            <a:off x="7909698" y="1896795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E0687B-47DC-47BD-8997-E42D83BCFBB1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607229" y="2118205"/>
            <a:ext cx="1302469" cy="94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0E057A7-2736-46C2-A9E6-072A0109A865}"/>
              </a:ext>
            </a:extLst>
          </p:cNvPr>
          <p:cNvSpPr txBox="1"/>
          <p:nvPr/>
        </p:nvSpPr>
        <p:spPr>
          <a:xfrm>
            <a:off x="7914224" y="2786491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6F175A-1964-4D23-BF71-AE4304E6A3EF}"/>
              </a:ext>
            </a:extLst>
          </p:cNvPr>
          <p:cNvCxnSpPr>
            <a:cxnSpLocks/>
            <a:stCxn id="72" idx="3"/>
            <a:endCxn id="65" idx="1"/>
          </p:cNvCxnSpPr>
          <p:nvPr/>
        </p:nvCxnSpPr>
        <p:spPr>
          <a:xfrm flipV="1">
            <a:off x="7046844" y="3017324"/>
            <a:ext cx="867380" cy="1034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171E74-AAC1-4E4F-B94B-E16CA8D85B0A}"/>
              </a:ext>
            </a:extLst>
          </p:cNvPr>
          <p:cNvSpPr txBox="1"/>
          <p:nvPr/>
        </p:nvSpPr>
        <p:spPr>
          <a:xfrm>
            <a:off x="7909698" y="3998130"/>
            <a:ext cx="1217006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7ECDC9-BB88-4C96-BFDA-A56E2391CE3C}"/>
              </a:ext>
            </a:extLst>
          </p:cNvPr>
          <p:cNvCxnSpPr>
            <a:cxnSpLocks/>
            <a:stCxn id="73" idx="3"/>
            <a:endCxn id="68" idx="1"/>
          </p:cNvCxnSpPr>
          <p:nvPr/>
        </p:nvCxnSpPr>
        <p:spPr>
          <a:xfrm flipV="1">
            <a:off x="6720363" y="4228963"/>
            <a:ext cx="1189335" cy="1295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D228A7-C2C2-4C60-8401-9E8408ACE4DD}"/>
              </a:ext>
            </a:extLst>
          </p:cNvPr>
          <p:cNvSpPr/>
          <p:nvPr/>
        </p:nvSpPr>
        <p:spPr>
          <a:xfrm>
            <a:off x="6352891" y="1993855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351051-3711-463D-ACD6-5AC901C5EC8E}"/>
              </a:ext>
            </a:extLst>
          </p:cNvPr>
          <p:cNvSpPr/>
          <p:nvPr/>
        </p:nvSpPr>
        <p:spPr>
          <a:xfrm>
            <a:off x="6651707" y="2849413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323663-11BD-4023-861D-F9DE15086B0F}"/>
              </a:ext>
            </a:extLst>
          </p:cNvPr>
          <p:cNvSpPr/>
          <p:nvPr/>
        </p:nvSpPr>
        <p:spPr>
          <a:xfrm>
            <a:off x="6247915" y="4011086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AAA74C1-776A-45EA-96BD-ED5D197206CE}"/>
              </a:ext>
            </a:extLst>
          </p:cNvPr>
          <p:cNvSpPr txBox="1">
            <a:spLocks/>
          </p:cNvSpPr>
          <p:nvPr/>
        </p:nvSpPr>
        <p:spPr>
          <a:xfrm>
            <a:off x="458605" y="325283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Neck: Working with multiple scales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7C7DA-86E4-41D9-BB0A-49B9A2073641}"/>
              </a:ext>
            </a:extLst>
          </p:cNvPr>
          <p:cNvSpPr txBox="1"/>
          <p:nvPr/>
        </p:nvSpPr>
        <p:spPr>
          <a:xfrm rot="16200000">
            <a:off x="-211666" y="2084080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Convolution/max-polling layers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1A916-380B-499A-9254-8F44A1B00F23}"/>
              </a:ext>
            </a:extLst>
          </p:cNvPr>
          <p:cNvSpPr txBox="1"/>
          <p:nvPr/>
        </p:nvSpPr>
        <p:spPr>
          <a:xfrm rot="16200000">
            <a:off x="191465" y="4553504"/>
            <a:ext cx="15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DBE2A0-1E9D-416C-9A93-13E509CDC267}"/>
              </a:ext>
            </a:extLst>
          </p:cNvPr>
          <p:cNvSpPr txBox="1"/>
          <p:nvPr/>
        </p:nvSpPr>
        <p:spPr>
          <a:xfrm>
            <a:off x="5013382" y="4843044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Convolution/up-sampling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4F339-5B6D-4ED3-8259-BD509E5DF718}"/>
              </a:ext>
            </a:extLst>
          </p:cNvPr>
          <p:cNvSpPr txBox="1"/>
          <p:nvPr/>
        </p:nvSpPr>
        <p:spPr>
          <a:xfrm rot="16200000">
            <a:off x="8677477" y="2711270"/>
            <a:ext cx="2469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Multi-scale bounding boxes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D52-D1C2-4F37-9E81-7052D7B39CF8}"/>
              </a:ext>
            </a:extLst>
          </p:cNvPr>
          <p:cNvSpPr txBox="1"/>
          <p:nvPr/>
        </p:nvSpPr>
        <p:spPr>
          <a:xfrm>
            <a:off x="354204" y="823179"/>
            <a:ext cx="116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Convolutional neural network with multi-scale feature map (pyramid)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CE7A3B8-1048-1B75-56D9-8B884ECB6B85}"/>
              </a:ext>
            </a:extLst>
          </p:cNvPr>
          <p:cNvSpPr/>
          <p:nvPr/>
        </p:nvSpPr>
        <p:spPr>
          <a:xfrm rot="5400000">
            <a:off x="2818573" y="4418245"/>
            <a:ext cx="396853" cy="263132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BB31F-8E2B-F821-A1C9-4A7CC1A74D7C}"/>
              </a:ext>
            </a:extLst>
          </p:cNvPr>
          <p:cNvSpPr txBox="1"/>
          <p:nvPr/>
        </p:nvSpPr>
        <p:spPr>
          <a:xfrm>
            <a:off x="607367" y="5932334"/>
            <a:ext cx="4296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Backbone</a:t>
            </a:r>
            <a:r>
              <a:rPr lang="en-US" sz="2400" dirty="0"/>
              <a:t> Convolutional Layers</a:t>
            </a:r>
          </a:p>
          <a:p>
            <a:r>
              <a:rPr lang="en-US" sz="2400" dirty="0"/>
              <a:t>Creates </a:t>
            </a:r>
            <a:r>
              <a:rPr lang="en-US" sz="2400" b="1" dirty="0"/>
              <a:t>feature map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E4A3FC2-B993-8FAD-B0F5-205403437014}"/>
              </a:ext>
            </a:extLst>
          </p:cNvPr>
          <p:cNvSpPr/>
          <p:nvPr/>
        </p:nvSpPr>
        <p:spPr>
          <a:xfrm rot="5400000">
            <a:off x="5988857" y="4408817"/>
            <a:ext cx="396853" cy="2709060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B6EEA-7125-F605-A52C-0335D57EBA90}"/>
              </a:ext>
            </a:extLst>
          </p:cNvPr>
          <p:cNvSpPr txBox="1"/>
          <p:nvPr/>
        </p:nvSpPr>
        <p:spPr>
          <a:xfrm>
            <a:off x="4709299" y="5932334"/>
            <a:ext cx="379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Layers of </a:t>
            </a:r>
            <a:r>
              <a:rPr lang="en-US" sz="2400" b="1" dirty="0"/>
              <a:t>neck</a:t>
            </a:r>
          </a:p>
          <a:p>
            <a:r>
              <a:rPr lang="en-US" sz="2400" b="1" dirty="0"/>
              <a:t>Multiple scales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2E77077-9623-2F00-8244-A388CD18E85D}"/>
              </a:ext>
            </a:extLst>
          </p:cNvPr>
          <p:cNvSpPr/>
          <p:nvPr/>
        </p:nvSpPr>
        <p:spPr>
          <a:xfrm rot="5400000">
            <a:off x="8875296" y="3606588"/>
            <a:ext cx="396853" cy="246906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7D1F4-8D59-7F4D-0DB8-2298E47D0AF4}"/>
              </a:ext>
            </a:extLst>
          </p:cNvPr>
          <p:cNvSpPr txBox="1"/>
          <p:nvPr/>
        </p:nvSpPr>
        <p:spPr>
          <a:xfrm>
            <a:off x="7909974" y="5039547"/>
            <a:ext cx="323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Head</a:t>
            </a:r>
            <a:r>
              <a:rPr lang="en-US" sz="2400" dirty="0"/>
              <a:t> for </a:t>
            </a:r>
            <a:r>
              <a:rPr lang="en-US" sz="2400" b="1" dirty="0"/>
              <a:t>detection</a:t>
            </a:r>
            <a:r>
              <a:rPr lang="en-US" sz="2400" dirty="0"/>
              <a:t> and </a:t>
            </a:r>
            <a:r>
              <a:rPr lang="en-US" sz="2400" b="1" dirty="0"/>
              <a:t>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8864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2" grpId="0" animBg="1"/>
      <p:bldP spid="15" grpId="0" animBg="1"/>
      <p:bldP spid="16" grpId="0" animBg="1"/>
      <p:bldP spid="17" grpId="0" animBg="1"/>
      <p:bldP spid="58" grpId="0" animBg="1"/>
      <p:bldP spid="65" grpId="0" animBg="1"/>
      <p:bldP spid="68" grpId="0" animBg="1"/>
      <p:bldP spid="71" grpId="0" animBg="1"/>
      <p:bldP spid="72" grpId="0" animBg="1"/>
      <p:bldP spid="73" grpId="0" animBg="1"/>
      <p:bldP spid="24" grpId="0"/>
      <p:bldP spid="39" grpId="0"/>
      <p:bldP spid="40" grpId="0"/>
      <p:bldP spid="41" grpId="0"/>
      <p:bldP spid="5" grpId="0" animBg="1"/>
      <p:bldP spid="6" grpId="0"/>
      <p:bldP spid="7" grpId="0" animBg="1"/>
      <p:bldP spid="8" grpId="0"/>
      <p:bldP spid="10" grpId="0" animBg="1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6739353" y="6449039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2"/>
              </a:rPr>
              <a:t>Bochkovskiy</a:t>
            </a:r>
            <a:r>
              <a:rPr lang="en-US" sz="1800" dirty="0">
                <a:hlinkClick r:id="rId2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244A9-2412-6CDA-7F7D-51E6485B3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403" y="1575388"/>
            <a:ext cx="6586576" cy="46919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405B2E-A078-FE1F-1D32-5B00B6579A4B}"/>
              </a:ext>
            </a:extLst>
          </p:cNvPr>
          <p:cNvSpPr txBox="1"/>
          <p:nvPr/>
        </p:nvSpPr>
        <p:spPr>
          <a:xfrm>
            <a:off x="398433" y="1935473"/>
            <a:ext cx="49468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YOLOv4 introduced mosaic data augmentation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Mosaic created from patches of several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Gives greater diversity of backgrounds and objects in augmented images </a:t>
            </a:r>
          </a:p>
        </p:txBody>
      </p:sp>
    </p:spTree>
    <p:extLst>
      <p:ext uri="{BB962C8B-B14F-4D97-AF65-F5344CB8AC3E}">
        <p14:creationId xmlns:p14="http://schemas.microsoft.com/office/powerpoint/2010/main" val="2073826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Multiple prior bounding boxes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Single-shot algorithms for video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 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Lesson Overview</a:t>
            </a:r>
          </a:p>
        </p:txBody>
      </p:sp>
    </p:spTree>
    <p:extLst>
      <p:ext uri="{BB962C8B-B14F-4D97-AF65-F5344CB8AC3E}">
        <p14:creationId xmlns:p14="http://schemas.microsoft.com/office/powerpoint/2010/main" val="29355224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</a:t>
            </a:r>
            <a:r>
              <a:rPr lang="en-US" sz="3200" b="1" dirty="0"/>
              <a:t>freebies</a:t>
            </a:r>
            <a:r>
              <a:rPr lang="en-US" sz="3200" dirty="0"/>
              <a:t> and </a:t>
            </a:r>
            <a:r>
              <a:rPr lang="en-US" sz="3200" b="1" dirty="0"/>
              <a:t>specials</a:t>
            </a:r>
            <a:r>
              <a:rPr lang="en-US" sz="3200" dirty="0"/>
              <a:t> to improve 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5065E-CA8A-195E-9B76-503A23C55528}"/>
              </a:ext>
            </a:extLst>
          </p:cNvPr>
          <p:cNvSpPr txBox="1"/>
          <p:nvPr/>
        </p:nvSpPr>
        <p:spPr>
          <a:xfrm>
            <a:off x="398434" y="1935473"/>
            <a:ext cx="38842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Freebies improve accuracy without a cost in 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Specials are task-specific  optimizations that improve accuracy, with possible speed penalty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Subsequent YOLO versions use the freebies and specials terminology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059F1C-F91C-AAA1-E8A3-ECF89A6FC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417" y="1575388"/>
            <a:ext cx="7754478" cy="417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8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2"/>
              </a:rPr>
              <a:t>Bochkovskiy</a:t>
            </a:r>
            <a:r>
              <a:rPr lang="en-US" sz="1800" dirty="0">
                <a:hlinkClick r:id="rId2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F89C-0716-EDA1-9A40-7B1A67630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812" y="1623593"/>
            <a:ext cx="7093121" cy="4130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5065E-CA8A-195E-9B76-503A23C55528}"/>
              </a:ext>
            </a:extLst>
          </p:cNvPr>
          <p:cNvSpPr txBox="1"/>
          <p:nvPr/>
        </p:nvSpPr>
        <p:spPr>
          <a:xfrm>
            <a:off x="398434" y="1935473"/>
            <a:ext cx="47013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 = Sensitivity for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 = Mosaic augmentation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IT = Multiple anchors for single ground truth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GA = Genetic algorithm for network model selection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OA = Optimized anchors for 512 x 512 image  </a:t>
            </a:r>
          </a:p>
        </p:txBody>
      </p:sp>
    </p:spTree>
    <p:extLst>
      <p:ext uri="{BB962C8B-B14F-4D97-AF65-F5344CB8AC3E}">
        <p14:creationId xmlns:p14="http://schemas.microsoft.com/office/powerpoint/2010/main" val="13981190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YOLOv4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7" y="951176"/>
            <a:ext cx="1152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YOLOv4 incorporates multiple improvements for better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0E4DD-9F8F-7922-C6D1-D4B79BE9A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38" y="1575388"/>
            <a:ext cx="5980161" cy="4572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0DAAE1-FDE5-BA1E-24FD-AF76FF3D5FE3}"/>
              </a:ext>
            </a:extLst>
          </p:cNvPr>
          <p:cNvSpPr txBox="1"/>
          <p:nvPr/>
        </p:nvSpPr>
        <p:spPr>
          <a:xfrm>
            <a:off x="4116332" y="6417688"/>
            <a:ext cx="384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sz="1800" dirty="0" err="1">
                <a:hlinkClick r:id="rId3"/>
              </a:rPr>
              <a:t>Bochkovskiy</a:t>
            </a:r>
            <a:r>
              <a:rPr lang="en-US" sz="1800" dirty="0">
                <a:hlinkClick r:id="rId3"/>
              </a:rPr>
              <a:t>, et. al</a:t>
            </a:r>
            <a:r>
              <a:rPr lang="en-US" sz="1800" dirty="0"/>
              <a:t>., 2020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4811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Architectures of object detectors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BA779-33EC-9577-4F77-2C22C510F9F1}"/>
              </a:ext>
            </a:extLst>
          </p:cNvPr>
          <p:cNvSpPr txBox="1"/>
          <p:nvPr/>
        </p:nvSpPr>
        <p:spPr>
          <a:xfrm>
            <a:off x="220266" y="4646554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Backbone</a:t>
            </a:r>
            <a:r>
              <a:rPr lang="en-US" sz="2800" dirty="0"/>
              <a:t> convolutionally NN creates the </a:t>
            </a:r>
            <a:r>
              <a:rPr lang="en-US" sz="2800" b="1" dirty="0"/>
              <a:t>feature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7DA5B-7197-A147-1895-F59B2514C044}"/>
              </a:ext>
            </a:extLst>
          </p:cNvPr>
          <p:cNvSpPr txBox="1"/>
          <p:nvPr/>
        </p:nvSpPr>
        <p:spPr>
          <a:xfrm>
            <a:off x="3516236" y="4846091"/>
            <a:ext cx="3004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Neck </a:t>
            </a:r>
            <a:r>
              <a:rPr lang="en-US" sz="2800" dirty="0"/>
              <a:t>to accommodate </a:t>
            </a:r>
            <a:r>
              <a:rPr lang="en-US" sz="2800" b="1" dirty="0"/>
              <a:t>multiple 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D2443-D6DE-1CB1-E5BA-81029DCF2BE0}"/>
              </a:ext>
            </a:extLst>
          </p:cNvPr>
          <p:cNvSpPr txBox="1"/>
          <p:nvPr/>
        </p:nvSpPr>
        <p:spPr>
          <a:xfrm>
            <a:off x="6208881" y="4891767"/>
            <a:ext cx="2511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Head detects</a:t>
            </a:r>
            <a:r>
              <a:rPr lang="en-US" sz="2800" dirty="0"/>
              <a:t> objects and </a:t>
            </a:r>
            <a:r>
              <a:rPr lang="en-US" sz="2800" b="1" dirty="0"/>
              <a:t>identifies </a:t>
            </a:r>
            <a:r>
              <a:rPr lang="en-US" sz="2800" dirty="0"/>
              <a:t>them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55283" y="947437"/>
            <a:ext cx="1105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"/>
              </a:rPr>
              <a:t>YOLOv7, Wang, et.al., 2022</a:t>
            </a:r>
            <a:r>
              <a:rPr lang="en-US" sz="2800" dirty="0"/>
              <a:t>, introduced several important architecture improvements       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5B0E55-9971-BA4C-C6E6-0BB1CA4BB490}"/>
              </a:ext>
            </a:extLst>
          </p:cNvPr>
          <p:cNvSpPr txBox="1"/>
          <p:nvPr/>
        </p:nvSpPr>
        <p:spPr>
          <a:xfrm>
            <a:off x="8966942" y="4834046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Sparse Prediction </a:t>
            </a:r>
            <a:r>
              <a:rPr lang="en-US" sz="2800" dirty="0"/>
              <a:t>applies </a:t>
            </a:r>
            <a:r>
              <a:rPr lang="en-US" sz="2800" b="1" dirty="0"/>
              <a:t>non-maximal suppression</a:t>
            </a:r>
          </a:p>
        </p:txBody>
      </p:sp>
    </p:spTree>
    <p:extLst>
      <p:ext uri="{BB962C8B-B14F-4D97-AF65-F5344CB8AC3E}">
        <p14:creationId xmlns:p14="http://schemas.microsoft.com/office/powerpoint/2010/main" val="20446717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Architectures of object detectors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BA779-33EC-9577-4F77-2C22C510F9F1}"/>
              </a:ext>
            </a:extLst>
          </p:cNvPr>
          <p:cNvSpPr txBox="1"/>
          <p:nvPr/>
        </p:nvSpPr>
        <p:spPr>
          <a:xfrm>
            <a:off x="220266" y="4646554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Backbone</a:t>
            </a:r>
            <a:r>
              <a:rPr lang="en-US" sz="2800" dirty="0"/>
              <a:t> convolutionally NN creates the </a:t>
            </a:r>
            <a:r>
              <a:rPr lang="en-US" sz="2800" b="1" dirty="0"/>
              <a:t>feature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7DA5B-7197-A147-1895-F59B2514C044}"/>
              </a:ext>
            </a:extLst>
          </p:cNvPr>
          <p:cNvSpPr txBox="1"/>
          <p:nvPr/>
        </p:nvSpPr>
        <p:spPr>
          <a:xfrm>
            <a:off x="3516236" y="4846091"/>
            <a:ext cx="3004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Neck </a:t>
            </a:r>
            <a:r>
              <a:rPr lang="en-US" sz="2800" dirty="0"/>
              <a:t>to accommodate </a:t>
            </a:r>
            <a:r>
              <a:rPr lang="en-US" sz="2800" b="1" dirty="0"/>
              <a:t>multiple 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D2443-D6DE-1CB1-E5BA-81029DCF2BE0}"/>
              </a:ext>
            </a:extLst>
          </p:cNvPr>
          <p:cNvSpPr txBox="1"/>
          <p:nvPr/>
        </p:nvSpPr>
        <p:spPr>
          <a:xfrm>
            <a:off x="6208881" y="4891767"/>
            <a:ext cx="2511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Head detects</a:t>
            </a:r>
            <a:r>
              <a:rPr lang="en-US" sz="2800" dirty="0"/>
              <a:t> objects and </a:t>
            </a:r>
            <a:r>
              <a:rPr lang="en-US" sz="2800" b="1" dirty="0"/>
              <a:t>identifies </a:t>
            </a:r>
            <a:r>
              <a:rPr lang="en-US" sz="2800" dirty="0"/>
              <a:t>them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A2184F-11AA-9742-E117-66995661E37F}"/>
              </a:ext>
            </a:extLst>
          </p:cNvPr>
          <p:cNvSpPr txBox="1"/>
          <p:nvPr/>
        </p:nvSpPr>
        <p:spPr>
          <a:xfrm>
            <a:off x="355283" y="947437"/>
            <a:ext cx="1105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"/>
              </a:rPr>
              <a:t>YOLOv7, Wang, et.al., 2022</a:t>
            </a:r>
            <a:r>
              <a:rPr lang="en-US" sz="2800" dirty="0"/>
              <a:t>, introduced several important architecture improvements       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5B0E55-9971-BA4C-C6E6-0BB1CA4BB490}"/>
              </a:ext>
            </a:extLst>
          </p:cNvPr>
          <p:cNvSpPr txBox="1"/>
          <p:nvPr/>
        </p:nvSpPr>
        <p:spPr>
          <a:xfrm>
            <a:off x="8966942" y="4834046"/>
            <a:ext cx="3004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Sparse Prediction </a:t>
            </a:r>
            <a:r>
              <a:rPr lang="en-US" sz="2800" dirty="0"/>
              <a:t>applies </a:t>
            </a:r>
            <a:r>
              <a:rPr lang="en-US" sz="2800" b="1" dirty="0"/>
              <a:t>non-maximal suppression</a:t>
            </a:r>
          </a:p>
        </p:txBody>
      </p:sp>
    </p:spTree>
    <p:extLst>
      <p:ext uri="{BB962C8B-B14F-4D97-AF65-F5344CB8AC3E}">
        <p14:creationId xmlns:p14="http://schemas.microsoft.com/office/powerpoint/2010/main" val="14596910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Chen, et. al., 2022</a:t>
            </a:r>
            <a:r>
              <a:rPr lang="en-US" sz="3200" dirty="0"/>
              <a:t> proposed a simplified transformer architecture for dense CV tasks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C4DAB-D0FD-4F2D-AF9E-B4CC5D348F14}"/>
              </a:ext>
            </a:extLst>
          </p:cNvPr>
          <p:cNvSpPr txBox="1"/>
          <p:nvPr/>
        </p:nvSpPr>
        <p:spPr>
          <a:xfrm>
            <a:off x="3081800" y="1960635"/>
            <a:ext cx="5119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Pure </a:t>
            </a:r>
            <a:r>
              <a:rPr lang="en-US" sz="2800" dirty="0" err="1"/>
              <a:t>ViT</a:t>
            </a:r>
            <a:r>
              <a:rPr lang="en-US" sz="2800" dirty="0"/>
              <a:t> transformer architecture to create feature map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87E3-AAB6-D32A-3384-CA3103A9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83" y="2951307"/>
            <a:ext cx="10408484" cy="27560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884FE5-196C-3511-D69C-984FB438F027}"/>
              </a:ext>
            </a:extLst>
          </p:cNvPr>
          <p:cNvCxnSpPr/>
          <p:nvPr/>
        </p:nvCxnSpPr>
        <p:spPr>
          <a:xfrm>
            <a:off x="3541830" y="5707355"/>
            <a:ext cx="41853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3B42D5-4C11-26C4-0CE4-9B92B44FA672}"/>
              </a:ext>
            </a:extLst>
          </p:cNvPr>
          <p:cNvSpPr txBox="1"/>
          <p:nvPr/>
        </p:nvSpPr>
        <p:spPr>
          <a:xfrm>
            <a:off x="1529089" y="5800603"/>
            <a:ext cx="82108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Constant window size (</a:t>
            </a:r>
            <a:r>
              <a:rPr lang="en-US" sz="2800" dirty="0" err="1"/>
              <a:t>UViT</a:t>
            </a:r>
            <a:r>
              <a:rPr lang="en-US" sz="2800" dirty="0"/>
              <a:t>) or increasing window size with depth (+) to achieve high density efficiently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18B18-9E8E-67EA-FD71-FBC9C34B3F26}"/>
              </a:ext>
            </a:extLst>
          </p:cNvPr>
          <p:cNvSpPr txBox="1"/>
          <p:nvPr/>
        </p:nvSpPr>
        <p:spPr>
          <a:xfrm>
            <a:off x="9972675" y="1874089"/>
            <a:ext cx="2085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Task specific heads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AF4099-EE98-9740-2F0D-4D9C8CEFC465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584426" y="2828196"/>
            <a:ext cx="431237" cy="2750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1FCA37-9265-99DB-DDCD-543237BB5D5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641412" y="2914742"/>
            <a:ext cx="50727" cy="6571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2737B7-9557-AAE0-4FAB-EBEA53FEF3A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829925" y="2828196"/>
            <a:ext cx="185738" cy="14523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5675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Chen, et. al., 2022</a:t>
            </a:r>
            <a:r>
              <a:rPr lang="en-US" sz="2800" dirty="0"/>
              <a:t> showed simple architecture is superior to more complex hand-engineered architectures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949CDE-7697-652A-EB6F-5799664EE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274" y="1990487"/>
            <a:ext cx="6527742" cy="4718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A6E7C-8C3C-34B8-2232-630189C436FC}"/>
              </a:ext>
            </a:extLst>
          </p:cNvPr>
          <p:cNvSpPr txBox="1"/>
          <p:nvPr/>
        </p:nvSpPr>
        <p:spPr>
          <a:xfrm>
            <a:off x="401778" y="3492565"/>
            <a:ext cx="4701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SD = Spatial down-sampling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MF = Multi-scale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2x = Doubled channels</a:t>
            </a:r>
          </a:p>
        </p:txBody>
      </p:sp>
    </p:spTree>
    <p:extLst>
      <p:ext uri="{BB962C8B-B14F-4D97-AF65-F5344CB8AC3E}">
        <p14:creationId xmlns:p14="http://schemas.microsoft.com/office/powerpoint/2010/main" val="27702465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Chen, et. al., 2022</a:t>
            </a:r>
            <a:r>
              <a:rPr lang="en-US" sz="2800" dirty="0"/>
              <a:t> showed simple architecture is superior to more complex hand-engineered architectures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949CDE-7697-652A-EB6F-5799664EE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274" y="1990487"/>
            <a:ext cx="6527742" cy="4718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A6E7C-8C3C-34B8-2232-630189C436FC}"/>
              </a:ext>
            </a:extLst>
          </p:cNvPr>
          <p:cNvSpPr txBox="1"/>
          <p:nvPr/>
        </p:nvSpPr>
        <p:spPr>
          <a:xfrm>
            <a:off x="401778" y="3492565"/>
            <a:ext cx="4701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SD = Spatial down-sampling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MF = Multi-scale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2x = Doubled channels</a:t>
            </a:r>
          </a:p>
        </p:txBody>
      </p:sp>
    </p:spTree>
    <p:extLst>
      <p:ext uri="{BB962C8B-B14F-4D97-AF65-F5344CB8AC3E}">
        <p14:creationId xmlns:p14="http://schemas.microsoft.com/office/powerpoint/2010/main" val="3411661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Transformer Architecture for Object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01778" y="951176"/>
            <a:ext cx="1105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Chen, et. al., 2022</a:t>
            </a:r>
            <a:r>
              <a:rPr lang="en-US" sz="2800" dirty="0"/>
              <a:t> propose transformer architecture which may be a path for future dense CV tasks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5C16F-E993-2415-749F-A0B115AF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834" y="1830407"/>
            <a:ext cx="7152431" cy="4010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E2CB6B-2454-2FAF-58CD-E6D9F613F45E}"/>
              </a:ext>
            </a:extLst>
          </p:cNvPr>
          <p:cNvSpPr txBox="1"/>
          <p:nvPr/>
        </p:nvSpPr>
        <p:spPr>
          <a:xfrm>
            <a:off x="1548765" y="5906824"/>
            <a:ext cx="8023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well does the pure transformer model work? </a:t>
            </a:r>
          </a:p>
        </p:txBody>
      </p:sp>
    </p:spTree>
    <p:extLst>
      <p:ext uri="{BB962C8B-B14F-4D97-AF65-F5344CB8AC3E}">
        <p14:creationId xmlns:p14="http://schemas.microsoft.com/office/powerpoint/2010/main" val="19344968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Elements of object detection algorithms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Parameterization of bounding boxes, maintain stability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Multiple prior (anchor) bounding boxes</a:t>
            </a: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Evaluation of object detection algorithms,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mAP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Solving the object detection problem, multi-task loss </a:t>
            </a:r>
            <a:r>
              <a:rPr lang="en-GB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functuion</a:t>
            </a: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Working with multiple scales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Single-shot algorithms for video</a:t>
            </a:r>
          </a:p>
          <a:p>
            <a:pPr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    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400"/>
              </a:spcBef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Summary  </a:t>
            </a:r>
          </a:p>
        </p:txBody>
      </p:sp>
    </p:spTree>
    <p:extLst>
      <p:ext uri="{BB962C8B-B14F-4D97-AF65-F5344CB8AC3E}">
        <p14:creationId xmlns:p14="http://schemas.microsoft.com/office/powerpoint/2010/main" val="2742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0025" y="1049383"/>
            <a:ext cx="11525250" cy="5591447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What approaches might be used to find objects in a complex scene?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features – e.g. HOGs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Search to localize objects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Classify objects detected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Classical approach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Compute embedding – e.g. PCA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Locate similar patches</a:t>
            </a:r>
          </a:p>
          <a:p>
            <a:pPr lvl="1"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e.g. the eigen-faces algorithm </a:t>
            </a:r>
          </a:p>
          <a:p>
            <a:pPr>
              <a:spcBef>
                <a:spcPts val="400"/>
              </a:spcBef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deep neural networks 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Dramatic increase in accuracy 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speed may be sacrificed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Create feature map with CNN</a:t>
            </a:r>
          </a:p>
          <a:p>
            <a:pPr lvl="1">
              <a:spcBef>
                <a:spcPts val="400"/>
              </a:spcBef>
            </a:pPr>
            <a:r>
              <a:rPr lang="en-GB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Localize and classify objects</a:t>
            </a:r>
          </a:p>
          <a:p>
            <a:pPr marL="0" indent="0">
              <a:spcBef>
                <a:spcPts val="400"/>
              </a:spcBef>
              <a:buNone/>
            </a:pPr>
            <a:endParaRPr lang="en-GB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05" y="331471"/>
            <a:ext cx="11525250" cy="5802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Overview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75763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Elements of Object Detection Algorithms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D1B3D7-7B9F-4B2C-A41B-3FF8039EFBF4}"/>
              </a:ext>
            </a:extLst>
          </p:cNvPr>
          <p:cNvSpPr txBox="1"/>
          <p:nvPr/>
        </p:nvSpPr>
        <p:spPr>
          <a:xfrm>
            <a:off x="317938" y="1304875"/>
            <a:ext cx="110888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Object detection algorithms have some common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Convolutional Neural Network</a:t>
            </a:r>
            <a:r>
              <a:rPr lang="en-US" sz="2800" dirty="0"/>
              <a:t>: CNN backbone creates a feature map which is used to detect and classify objects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Candidate bounding boxes</a:t>
            </a:r>
            <a:r>
              <a:rPr lang="en-US" sz="2800" dirty="0"/>
              <a:t>: Candidate bounding boxes are generated for each region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Bounding box maximal suppression</a:t>
            </a:r>
            <a:r>
              <a:rPr lang="en-US" sz="2800" dirty="0"/>
              <a:t>: Probability of an object being in each bounding box (</a:t>
            </a:r>
            <a:r>
              <a:rPr lang="en-US" sz="2800" b="1" dirty="0" err="1"/>
              <a:t>objectness</a:t>
            </a:r>
            <a:r>
              <a:rPr lang="en-US" sz="2800" dirty="0"/>
              <a:t>) is computed, and low probability boxes are suppressed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Minimal bounding boxes</a:t>
            </a:r>
            <a:r>
              <a:rPr lang="en-US" sz="2800" dirty="0"/>
              <a:t>: The size of the bounding boxes is adjusted to best fit the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Identification</a:t>
            </a:r>
            <a:r>
              <a:rPr lang="en-US" sz="2800" dirty="0"/>
              <a:t>: Classify the object in each bounding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68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2EF7E482-DDF6-42BD-B5C5-66DB77A3AB7B}"/>
              </a:ext>
            </a:extLst>
          </p:cNvPr>
          <p:cNvSpPr txBox="1">
            <a:spLocks/>
          </p:cNvSpPr>
          <p:nvPr/>
        </p:nvSpPr>
        <p:spPr>
          <a:xfrm>
            <a:off x="458605" y="331471"/>
            <a:ext cx="11525250" cy="58026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"/>
              </a:rPr>
              <a:t>Object Detection Pipeline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63FFD-8C7F-449D-9139-3FFC72D683F2}"/>
              </a:ext>
            </a:extLst>
          </p:cNvPr>
          <p:cNvSpPr txBox="1"/>
          <p:nvPr/>
        </p:nvSpPr>
        <p:spPr>
          <a:xfrm>
            <a:off x="497219" y="1199149"/>
            <a:ext cx="1105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Major components common to most object detection pipelines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A85B25-7D26-F04E-C35F-AA4BCA292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" y="3022417"/>
            <a:ext cx="1585332" cy="1188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264D86-2B49-ECE1-9829-4440B8B13F75}"/>
              </a:ext>
            </a:extLst>
          </p:cNvPr>
          <p:cNvSpPr/>
          <p:nvPr/>
        </p:nvSpPr>
        <p:spPr>
          <a:xfrm>
            <a:off x="7850978" y="2150657"/>
            <a:ext cx="1867464" cy="364871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B67D8-5804-B065-81C0-F15FD4F7D00E}"/>
              </a:ext>
            </a:extLst>
          </p:cNvPr>
          <p:cNvSpPr txBox="1"/>
          <p:nvPr/>
        </p:nvSpPr>
        <p:spPr>
          <a:xfrm>
            <a:off x="95657" y="4413081"/>
            <a:ext cx="1585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</a:t>
            </a:r>
            <a:r>
              <a:rPr lang="en-US" sz="2400" b="1" dirty="0"/>
              <a:t>Image</a:t>
            </a:r>
            <a:endParaRPr lang="en-US" sz="2400" b="1" baseline="-25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E592B6-9DA9-3958-F550-F95D4753E457}"/>
              </a:ext>
            </a:extLst>
          </p:cNvPr>
          <p:cNvCxnSpPr>
            <a:cxnSpLocks/>
          </p:cNvCxnSpPr>
          <p:nvPr/>
        </p:nvCxnSpPr>
        <p:spPr>
          <a:xfrm>
            <a:off x="2541454" y="327099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3C0B4C-92ED-D12C-9ECB-FA3CAE29FCD1}"/>
              </a:ext>
            </a:extLst>
          </p:cNvPr>
          <p:cNvCxnSpPr>
            <a:cxnSpLocks/>
          </p:cNvCxnSpPr>
          <p:nvPr/>
        </p:nvCxnSpPr>
        <p:spPr>
          <a:xfrm>
            <a:off x="2541454" y="343292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0E2584-4961-69C2-D6E7-55E0A5BEE7EA}"/>
              </a:ext>
            </a:extLst>
          </p:cNvPr>
          <p:cNvCxnSpPr>
            <a:cxnSpLocks/>
          </p:cNvCxnSpPr>
          <p:nvPr/>
        </p:nvCxnSpPr>
        <p:spPr>
          <a:xfrm>
            <a:off x="2065204" y="248518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4AB38F-1D4D-B62A-52EA-875D9748B424}"/>
              </a:ext>
            </a:extLst>
          </p:cNvPr>
          <p:cNvCxnSpPr>
            <a:cxnSpLocks/>
          </p:cNvCxnSpPr>
          <p:nvPr/>
        </p:nvCxnSpPr>
        <p:spPr>
          <a:xfrm>
            <a:off x="4231944" y="250070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37D3E7-E013-0719-3BDD-8487CE0BB46C}"/>
              </a:ext>
            </a:extLst>
          </p:cNvPr>
          <p:cNvCxnSpPr>
            <a:cxnSpLocks/>
          </p:cNvCxnSpPr>
          <p:nvPr/>
        </p:nvCxnSpPr>
        <p:spPr>
          <a:xfrm>
            <a:off x="2022341" y="283284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FEC581-B06E-0E75-B431-09CF7359AE17}"/>
              </a:ext>
            </a:extLst>
          </p:cNvPr>
          <p:cNvCxnSpPr>
            <a:cxnSpLocks/>
          </p:cNvCxnSpPr>
          <p:nvPr/>
        </p:nvCxnSpPr>
        <p:spPr>
          <a:xfrm>
            <a:off x="2022340" y="299477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314D7B-FADC-43DF-4FE8-EC899859CF3D}"/>
              </a:ext>
            </a:extLst>
          </p:cNvPr>
          <p:cNvCxnSpPr>
            <a:cxnSpLocks/>
          </p:cNvCxnSpPr>
          <p:nvPr/>
        </p:nvCxnSpPr>
        <p:spPr>
          <a:xfrm>
            <a:off x="4723044" y="328059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85D46A-7F0F-05C3-95A5-CEF970BFEC00}"/>
              </a:ext>
            </a:extLst>
          </p:cNvPr>
          <p:cNvCxnSpPr>
            <a:cxnSpLocks/>
          </p:cNvCxnSpPr>
          <p:nvPr/>
        </p:nvCxnSpPr>
        <p:spPr>
          <a:xfrm>
            <a:off x="2541453" y="327099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2794DD-4AD3-DEC3-E571-3532D5CBDD85}"/>
              </a:ext>
            </a:extLst>
          </p:cNvPr>
          <p:cNvCxnSpPr>
            <a:cxnSpLocks/>
          </p:cNvCxnSpPr>
          <p:nvPr/>
        </p:nvCxnSpPr>
        <p:spPr>
          <a:xfrm>
            <a:off x="2022338" y="286687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57081C-BE10-6B8D-877D-48819ABBA0D0}"/>
              </a:ext>
            </a:extLst>
          </p:cNvPr>
          <p:cNvCxnSpPr>
            <a:cxnSpLocks/>
          </p:cNvCxnSpPr>
          <p:nvPr/>
        </p:nvCxnSpPr>
        <p:spPr>
          <a:xfrm>
            <a:off x="2541453" y="309478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73C7AB-9BC9-42A6-54BB-D7AAB6C4B0A8}"/>
              </a:ext>
            </a:extLst>
          </p:cNvPr>
          <p:cNvCxnSpPr>
            <a:cxnSpLocks/>
          </p:cNvCxnSpPr>
          <p:nvPr/>
        </p:nvCxnSpPr>
        <p:spPr>
          <a:xfrm>
            <a:off x="2541453" y="325670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90DB6AE-4DC0-D287-A8EF-C77F388E2BCF}"/>
              </a:ext>
            </a:extLst>
          </p:cNvPr>
          <p:cNvCxnSpPr>
            <a:cxnSpLocks/>
          </p:cNvCxnSpPr>
          <p:nvPr/>
        </p:nvCxnSpPr>
        <p:spPr>
          <a:xfrm>
            <a:off x="2022340" y="265663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821D2C-F110-16C8-C520-9B58EA50095E}"/>
              </a:ext>
            </a:extLst>
          </p:cNvPr>
          <p:cNvCxnSpPr>
            <a:cxnSpLocks/>
          </p:cNvCxnSpPr>
          <p:nvPr/>
        </p:nvCxnSpPr>
        <p:spPr>
          <a:xfrm>
            <a:off x="2022339" y="281855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F15F99-76D2-5466-9E65-9D67562A7939}"/>
              </a:ext>
            </a:extLst>
          </p:cNvPr>
          <p:cNvCxnSpPr>
            <a:cxnSpLocks/>
          </p:cNvCxnSpPr>
          <p:nvPr/>
        </p:nvCxnSpPr>
        <p:spPr>
          <a:xfrm>
            <a:off x="4725079" y="311621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A8E7CBC-1ED5-CAD0-9ACF-C0655384EF20}"/>
              </a:ext>
            </a:extLst>
          </p:cNvPr>
          <p:cNvCxnSpPr>
            <a:cxnSpLocks/>
          </p:cNvCxnSpPr>
          <p:nvPr/>
        </p:nvCxnSpPr>
        <p:spPr>
          <a:xfrm>
            <a:off x="2541452" y="309478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70196E-CE8C-D208-C0D0-B4D81FEB003C}"/>
              </a:ext>
            </a:extLst>
          </p:cNvPr>
          <p:cNvCxnSpPr>
            <a:cxnSpLocks/>
          </p:cNvCxnSpPr>
          <p:nvPr/>
        </p:nvCxnSpPr>
        <p:spPr>
          <a:xfrm>
            <a:off x="2022337" y="269066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C139190-552A-2863-4EC2-9DCB40C117FE}"/>
              </a:ext>
            </a:extLst>
          </p:cNvPr>
          <p:cNvCxnSpPr>
            <a:cxnSpLocks/>
          </p:cNvCxnSpPr>
          <p:nvPr/>
        </p:nvCxnSpPr>
        <p:spPr>
          <a:xfrm>
            <a:off x="2541452" y="291856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3AEC1E9-78E3-1C58-9122-1E4F468F27B4}"/>
              </a:ext>
            </a:extLst>
          </p:cNvPr>
          <p:cNvCxnSpPr>
            <a:cxnSpLocks/>
          </p:cNvCxnSpPr>
          <p:nvPr/>
        </p:nvCxnSpPr>
        <p:spPr>
          <a:xfrm>
            <a:off x="2541452" y="308049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A608CD7-0160-A5F5-FD02-123F7EA231E3}"/>
              </a:ext>
            </a:extLst>
          </p:cNvPr>
          <p:cNvCxnSpPr>
            <a:cxnSpLocks/>
          </p:cNvCxnSpPr>
          <p:nvPr/>
        </p:nvCxnSpPr>
        <p:spPr>
          <a:xfrm>
            <a:off x="2022339" y="248041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5B4CE7-C775-CEF6-8026-65BB625B940D}"/>
              </a:ext>
            </a:extLst>
          </p:cNvPr>
          <p:cNvCxnSpPr>
            <a:cxnSpLocks/>
          </p:cNvCxnSpPr>
          <p:nvPr/>
        </p:nvCxnSpPr>
        <p:spPr>
          <a:xfrm>
            <a:off x="2022338" y="264234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C04BDFA-53E4-1143-A27B-EBC941CBB8F5}"/>
              </a:ext>
            </a:extLst>
          </p:cNvPr>
          <p:cNvCxnSpPr>
            <a:cxnSpLocks/>
          </p:cNvCxnSpPr>
          <p:nvPr/>
        </p:nvCxnSpPr>
        <p:spPr>
          <a:xfrm>
            <a:off x="4723044" y="294000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3A6852-AAB2-63CD-998C-2519D48DAD5A}"/>
              </a:ext>
            </a:extLst>
          </p:cNvPr>
          <p:cNvCxnSpPr>
            <a:cxnSpLocks/>
          </p:cNvCxnSpPr>
          <p:nvPr/>
        </p:nvCxnSpPr>
        <p:spPr>
          <a:xfrm>
            <a:off x="2541451" y="291856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CEFF4AD-938E-1769-1CC6-D06CB4A5FABE}"/>
              </a:ext>
            </a:extLst>
          </p:cNvPr>
          <p:cNvCxnSpPr>
            <a:cxnSpLocks/>
          </p:cNvCxnSpPr>
          <p:nvPr/>
        </p:nvCxnSpPr>
        <p:spPr>
          <a:xfrm>
            <a:off x="2022336" y="251444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DBAA443-B1B4-D029-3803-999DE95939BF}"/>
              </a:ext>
            </a:extLst>
          </p:cNvPr>
          <p:cNvCxnSpPr>
            <a:cxnSpLocks/>
          </p:cNvCxnSpPr>
          <p:nvPr/>
        </p:nvCxnSpPr>
        <p:spPr>
          <a:xfrm>
            <a:off x="2541451" y="377581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1110283-FE63-9154-38B8-539A6A8CBFE6}"/>
              </a:ext>
            </a:extLst>
          </p:cNvPr>
          <p:cNvCxnSpPr>
            <a:cxnSpLocks/>
          </p:cNvCxnSpPr>
          <p:nvPr/>
        </p:nvCxnSpPr>
        <p:spPr>
          <a:xfrm>
            <a:off x="2541451" y="393774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B0CB033-510B-0806-9934-517D72882096}"/>
              </a:ext>
            </a:extLst>
          </p:cNvPr>
          <p:cNvCxnSpPr>
            <a:cxnSpLocks/>
          </p:cNvCxnSpPr>
          <p:nvPr/>
        </p:nvCxnSpPr>
        <p:spPr>
          <a:xfrm>
            <a:off x="2022338" y="333766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B48E7E3-1807-307E-A3AE-862A4F8EDBFD}"/>
              </a:ext>
            </a:extLst>
          </p:cNvPr>
          <p:cNvCxnSpPr>
            <a:cxnSpLocks/>
          </p:cNvCxnSpPr>
          <p:nvPr/>
        </p:nvCxnSpPr>
        <p:spPr>
          <a:xfrm>
            <a:off x="2022337" y="349959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28DFC4F-A415-DC4F-57AF-0104804AE8FC}"/>
              </a:ext>
            </a:extLst>
          </p:cNvPr>
          <p:cNvCxnSpPr>
            <a:cxnSpLocks/>
          </p:cNvCxnSpPr>
          <p:nvPr/>
        </p:nvCxnSpPr>
        <p:spPr>
          <a:xfrm>
            <a:off x="4729621" y="378133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C198D25-C2F9-140D-EE34-D85CACC52C6E}"/>
              </a:ext>
            </a:extLst>
          </p:cNvPr>
          <p:cNvCxnSpPr>
            <a:cxnSpLocks/>
          </p:cNvCxnSpPr>
          <p:nvPr/>
        </p:nvCxnSpPr>
        <p:spPr>
          <a:xfrm>
            <a:off x="2541450" y="377581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138F9D5-63EC-3C76-7DD0-BCBD749A6B55}"/>
              </a:ext>
            </a:extLst>
          </p:cNvPr>
          <p:cNvCxnSpPr>
            <a:cxnSpLocks/>
          </p:cNvCxnSpPr>
          <p:nvPr/>
        </p:nvCxnSpPr>
        <p:spPr>
          <a:xfrm>
            <a:off x="2022335" y="337169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BFCC71B-7D32-6A1D-69CB-4561F137ED7C}"/>
              </a:ext>
            </a:extLst>
          </p:cNvPr>
          <p:cNvCxnSpPr>
            <a:cxnSpLocks/>
          </p:cNvCxnSpPr>
          <p:nvPr/>
        </p:nvCxnSpPr>
        <p:spPr>
          <a:xfrm>
            <a:off x="2541450" y="359960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82163F0-1E31-9DFF-0D5D-08479E83E0AA}"/>
              </a:ext>
            </a:extLst>
          </p:cNvPr>
          <p:cNvCxnSpPr>
            <a:cxnSpLocks/>
          </p:cNvCxnSpPr>
          <p:nvPr/>
        </p:nvCxnSpPr>
        <p:spPr>
          <a:xfrm>
            <a:off x="2541450" y="376153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2F82F59-AD0E-47F1-9D4D-F3DA70BE92B4}"/>
              </a:ext>
            </a:extLst>
          </p:cNvPr>
          <p:cNvCxnSpPr>
            <a:cxnSpLocks/>
          </p:cNvCxnSpPr>
          <p:nvPr/>
        </p:nvCxnSpPr>
        <p:spPr>
          <a:xfrm>
            <a:off x="2022337" y="316145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E3A8481-09A7-C7B2-83E7-DDC3B8027BEA}"/>
              </a:ext>
            </a:extLst>
          </p:cNvPr>
          <p:cNvCxnSpPr>
            <a:cxnSpLocks/>
          </p:cNvCxnSpPr>
          <p:nvPr/>
        </p:nvCxnSpPr>
        <p:spPr>
          <a:xfrm>
            <a:off x="2022336" y="332338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C920560-E126-BB0D-867D-F0E61E53B145}"/>
              </a:ext>
            </a:extLst>
          </p:cNvPr>
          <p:cNvCxnSpPr>
            <a:cxnSpLocks/>
          </p:cNvCxnSpPr>
          <p:nvPr/>
        </p:nvCxnSpPr>
        <p:spPr>
          <a:xfrm>
            <a:off x="4726981" y="360675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977B16E-5AB9-5CC1-F35E-D69D8E4112CE}"/>
              </a:ext>
            </a:extLst>
          </p:cNvPr>
          <p:cNvCxnSpPr>
            <a:cxnSpLocks/>
          </p:cNvCxnSpPr>
          <p:nvPr/>
        </p:nvCxnSpPr>
        <p:spPr>
          <a:xfrm>
            <a:off x="2541449" y="359960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C795F9A-CC10-7A5C-5310-1AEFD5EB5292}"/>
              </a:ext>
            </a:extLst>
          </p:cNvPr>
          <p:cNvCxnSpPr>
            <a:cxnSpLocks/>
          </p:cNvCxnSpPr>
          <p:nvPr/>
        </p:nvCxnSpPr>
        <p:spPr>
          <a:xfrm>
            <a:off x="2022334" y="319548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5EB0908-2D81-FFE5-C91A-C52BCD502816}"/>
              </a:ext>
            </a:extLst>
          </p:cNvPr>
          <p:cNvCxnSpPr>
            <a:cxnSpLocks/>
          </p:cNvCxnSpPr>
          <p:nvPr/>
        </p:nvCxnSpPr>
        <p:spPr>
          <a:xfrm>
            <a:off x="2541449" y="342339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AD75443-CAB0-72A8-867C-134A93CF8F62}"/>
              </a:ext>
            </a:extLst>
          </p:cNvPr>
          <p:cNvCxnSpPr>
            <a:cxnSpLocks/>
          </p:cNvCxnSpPr>
          <p:nvPr/>
        </p:nvCxnSpPr>
        <p:spPr>
          <a:xfrm>
            <a:off x="2541449" y="358531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D12B4D-DAC4-7DE4-6990-A561EE37BC46}"/>
              </a:ext>
            </a:extLst>
          </p:cNvPr>
          <p:cNvCxnSpPr>
            <a:cxnSpLocks/>
          </p:cNvCxnSpPr>
          <p:nvPr/>
        </p:nvCxnSpPr>
        <p:spPr>
          <a:xfrm>
            <a:off x="2022336" y="298524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F3EC31E-16F2-8ABC-815B-EDF6C2D2AC87}"/>
              </a:ext>
            </a:extLst>
          </p:cNvPr>
          <p:cNvCxnSpPr>
            <a:cxnSpLocks/>
          </p:cNvCxnSpPr>
          <p:nvPr/>
        </p:nvCxnSpPr>
        <p:spPr>
          <a:xfrm>
            <a:off x="2022335" y="314716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71F2707-91DD-9EA9-9E75-454C5442E9A4}"/>
              </a:ext>
            </a:extLst>
          </p:cNvPr>
          <p:cNvCxnSpPr>
            <a:cxnSpLocks/>
          </p:cNvCxnSpPr>
          <p:nvPr/>
        </p:nvCxnSpPr>
        <p:spPr>
          <a:xfrm>
            <a:off x="4723044" y="345511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8D0AFC5-82CD-2F9D-1192-B147775F0E53}"/>
              </a:ext>
            </a:extLst>
          </p:cNvPr>
          <p:cNvCxnSpPr>
            <a:cxnSpLocks/>
          </p:cNvCxnSpPr>
          <p:nvPr/>
        </p:nvCxnSpPr>
        <p:spPr>
          <a:xfrm>
            <a:off x="2541448" y="342339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8ADF445-9917-4ADE-73B8-42A23C270F6A}"/>
              </a:ext>
            </a:extLst>
          </p:cNvPr>
          <p:cNvCxnSpPr>
            <a:cxnSpLocks/>
          </p:cNvCxnSpPr>
          <p:nvPr/>
        </p:nvCxnSpPr>
        <p:spPr>
          <a:xfrm>
            <a:off x="2022333" y="301927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89DEC52-65CE-9711-34ED-E01B95329529}"/>
              </a:ext>
            </a:extLst>
          </p:cNvPr>
          <p:cNvCxnSpPr>
            <a:cxnSpLocks/>
          </p:cNvCxnSpPr>
          <p:nvPr/>
        </p:nvCxnSpPr>
        <p:spPr>
          <a:xfrm>
            <a:off x="2541448" y="428064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1A89D99-8FF1-BA11-0243-9379A0BB3C0F}"/>
              </a:ext>
            </a:extLst>
          </p:cNvPr>
          <p:cNvCxnSpPr>
            <a:cxnSpLocks/>
          </p:cNvCxnSpPr>
          <p:nvPr/>
        </p:nvCxnSpPr>
        <p:spPr>
          <a:xfrm>
            <a:off x="2541448" y="444256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687C0CF-ED12-F1F5-7A03-398D1A7456F1}"/>
              </a:ext>
            </a:extLst>
          </p:cNvPr>
          <p:cNvCxnSpPr>
            <a:cxnSpLocks/>
          </p:cNvCxnSpPr>
          <p:nvPr/>
        </p:nvCxnSpPr>
        <p:spPr>
          <a:xfrm>
            <a:off x="2022335" y="384249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D54494F-2DC8-CF68-1CA6-02D46131EAD7}"/>
              </a:ext>
            </a:extLst>
          </p:cNvPr>
          <p:cNvCxnSpPr>
            <a:cxnSpLocks/>
          </p:cNvCxnSpPr>
          <p:nvPr/>
        </p:nvCxnSpPr>
        <p:spPr>
          <a:xfrm>
            <a:off x="2022334" y="400441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33B9B3C-9C40-0A2B-97FF-58D91DE2FE5F}"/>
              </a:ext>
            </a:extLst>
          </p:cNvPr>
          <p:cNvCxnSpPr>
            <a:cxnSpLocks/>
          </p:cNvCxnSpPr>
          <p:nvPr/>
        </p:nvCxnSpPr>
        <p:spPr>
          <a:xfrm>
            <a:off x="4729618" y="428615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550100D-0F2C-CC6B-1FA3-B542FB03A888}"/>
              </a:ext>
            </a:extLst>
          </p:cNvPr>
          <p:cNvCxnSpPr>
            <a:cxnSpLocks/>
          </p:cNvCxnSpPr>
          <p:nvPr/>
        </p:nvCxnSpPr>
        <p:spPr>
          <a:xfrm>
            <a:off x="2541447" y="428064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F705A6F-C836-AB9C-C7B8-446FE5DEAB7F}"/>
              </a:ext>
            </a:extLst>
          </p:cNvPr>
          <p:cNvCxnSpPr>
            <a:cxnSpLocks/>
          </p:cNvCxnSpPr>
          <p:nvPr/>
        </p:nvCxnSpPr>
        <p:spPr>
          <a:xfrm>
            <a:off x="2022332" y="387652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0FCF857-4BE7-66E8-D1D8-1EC8DDC16D1D}"/>
              </a:ext>
            </a:extLst>
          </p:cNvPr>
          <p:cNvCxnSpPr>
            <a:cxnSpLocks/>
          </p:cNvCxnSpPr>
          <p:nvPr/>
        </p:nvCxnSpPr>
        <p:spPr>
          <a:xfrm>
            <a:off x="2541447" y="410443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24DE72E-DC58-B13A-D24F-6EDA034F522F}"/>
              </a:ext>
            </a:extLst>
          </p:cNvPr>
          <p:cNvCxnSpPr>
            <a:cxnSpLocks/>
          </p:cNvCxnSpPr>
          <p:nvPr/>
        </p:nvCxnSpPr>
        <p:spPr>
          <a:xfrm>
            <a:off x="2541447" y="426635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2F9CBB5-73F3-9C19-98AC-DA7182A8A2A9}"/>
              </a:ext>
            </a:extLst>
          </p:cNvPr>
          <p:cNvCxnSpPr>
            <a:cxnSpLocks/>
          </p:cNvCxnSpPr>
          <p:nvPr/>
        </p:nvCxnSpPr>
        <p:spPr>
          <a:xfrm>
            <a:off x="2022334" y="366628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7FC5F02-30C5-96EB-AF81-EA658EE2B77B}"/>
              </a:ext>
            </a:extLst>
          </p:cNvPr>
          <p:cNvCxnSpPr>
            <a:cxnSpLocks/>
          </p:cNvCxnSpPr>
          <p:nvPr/>
        </p:nvCxnSpPr>
        <p:spPr>
          <a:xfrm>
            <a:off x="2022333" y="382820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E4DE382-66EB-796F-E8A2-3E0613413449}"/>
              </a:ext>
            </a:extLst>
          </p:cNvPr>
          <p:cNvCxnSpPr>
            <a:cxnSpLocks/>
          </p:cNvCxnSpPr>
          <p:nvPr/>
        </p:nvCxnSpPr>
        <p:spPr>
          <a:xfrm>
            <a:off x="4729617" y="410994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9D70598-7382-DF6B-D452-09A350FDAD47}"/>
              </a:ext>
            </a:extLst>
          </p:cNvPr>
          <p:cNvCxnSpPr>
            <a:cxnSpLocks/>
          </p:cNvCxnSpPr>
          <p:nvPr/>
        </p:nvCxnSpPr>
        <p:spPr>
          <a:xfrm>
            <a:off x="2541446" y="410443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3113CA4-F786-9C02-B2CC-B96470320A6D}"/>
              </a:ext>
            </a:extLst>
          </p:cNvPr>
          <p:cNvCxnSpPr>
            <a:cxnSpLocks/>
          </p:cNvCxnSpPr>
          <p:nvPr/>
        </p:nvCxnSpPr>
        <p:spPr>
          <a:xfrm>
            <a:off x="2022331" y="3700308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E659B37-5EE7-C2CC-8956-17FBEDE812CB}"/>
              </a:ext>
            </a:extLst>
          </p:cNvPr>
          <p:cNvCxnSpPr>
            <a:cxnSpLocks/>
          </p:cNvCxnSpPr>
          <p:nvPr/>
        </p:nvCxnSpPr>
        <p:spPr>
          <a:xfrm>
            <a:off x="2541446" y="392821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F94873B-BB73-B68D-6C8C-E1C4407EF928}"/>
              </a:ext>
            </a:extLst>
          </p:cNvPr>
          <p:cNvCxnSpPr>
            <a:cxnSpLocks/>
          </p:cNvCxnSpPr>
          <p:nvPr/>
        </p:nvCxnSpPr>
        <p:spPr>
          <a:xfrm>
            <a:off x="2701810" y="407899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C310831-F3F6-E0F1-FCBC-D60122307A5A}"/>
              </a:ext>
            </a:extLst>
          </p:cNvPr>
          <p:cNvCxnSpPr>
            <a:cxnSpLocks/>
          </p:cNvCxnSpPr>
          <p:nvPr/>
        </p:nvCxnSpPr>
        <p:spPr>
          <a:xfrm>
            <a:off x="2022333" y="349006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93C9AED-C65E-A8F4-809A-3DB40B82EBF8}"/>
              </a:ext>
            </a:extLst>
          </p:cNvPr>
          <p:cNvCxnSpPr>
            <a:cxnSpLocks/>
          </p:cNvCxnSpPr>
          <p:nvPr/>
        </p:nvCxnSpPr>
        <p:spPr>
          <a:xfrm>
            <a:off x="2022332" y="365199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F95DCC7-FE10-24DB-71CC-DD4A3813999A}"/>
              </a:ext>
            </a:extLst>
          </p:cNvPr>
          <p:cNvCxnSpPr>
            <a:cxnSpLocks/>
          </p:cNvCxnSpPr>
          <p:nvPr/>
        </p:nvCxnSpPr>
        <p:spPr>
          <a:xfrm>
            <a:off x="4729616" y="393373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2FEC54B-ACD2-A085-E095-328B72BAEA90}"/>
              </a:ext>
            </a:extLst>
          </p:cNvPr>
          <p:cNvCxnSpPr>
            <a:cxnSpLocks/>
          </p:cNvCxnSpPr>
          <p:nvPr/>
        </p:nvCxnSpPr>
        <p:spPr>
          <a:xfrm>
            <a:off x="2541445" y="392821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934D540-7D18-6835-DD3C-A4A910A8F4F8}"/>
              </a:ext>
            </a:extLst>
          </p:cNvPr>
          <p:cNvCxnSpPr>
            <a:cxnSpLocks/>
          </p:cNvCxnSpPr>
          <p:nvPr/>
        </p:nvCxnSpPr>
        <p:spPr>
          <a:xfrm>
            <a:off x="2022330" y="352409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B68FFA6-F7DB-C80C-404D-FDBCFC9F9C19}"/>
              </a:ext>
            </a:extLst>
          </p:cNvPr>
          <p:cNvCxnSpPr>
            <a:cxnSpLocks/>
          </p:cNvCxnSpPr>
          <p:nvPr/>
        </p:nvCxnSpPr>
        <p:spPr>
          <a:xfrm>
            <a:off x="2541445" y="478546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EA3314D-07C6-AAA0-0B56-4F40B47E8885}"/>
              </a:ext>
            </a:extLst>
          </p:cNvPr>
          <p:cNvCxnSpPr>
            <a:cxnSpLocks/>
          </p:cNvCxnSpPr>
          <p:nvPr/>
        </p:nvCxnSpPr>
        <p:spPr>
          <a:xfrm>
            <a:off x="2541445" y="494739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8592236-3E5E-EEA7-2BED-F26E59FCA700}"/>
              </a:ext>
            </a:extLst>
          </p:cNvPr>
          <p:cNvCxnSpPr>
            <a:cxnSpLocks/>
          </p:cNvCxnSpPr>
          <p:nvPr/>
        </p:nvCxnSpPr>
        <p:spPr>
          <a:xfrm>
            <a:off x="2022332" y="434731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4C35BC2-4992-34D6-7902-750102344ABE}"/>
              </a:ext>
            </a:extLst>
          </p:cNvPr>
          <p:cNvCxnSpPr>
            <a:cxnSpLocks/>
          </p:cNvCxnSpPr>
          <p:nvPr/>
        </p:nvCxnSpPr>
        <p:spPr>
          <a:xfrm>
            <a:off x="2022331" y="450924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83724ED-8A4E-B871-85F6-801367E4DA40}"/>
              </a:ext>
            </a:extLst>
          </p:cNvPr>
          <p:cNvCxnSpPr>
            <a:cxnSpLocks/>
          </p:cNvCxnSpPr>
          <p:nvPr/>
        </p:nvCxnSpPr>
        <p:spPr>
          <a:xfrm>
            <a:off x="4726598" y="4702876"/>
            <a:ext cx="3017" cy="2643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F7F4BE3-5BF7-F46B-F4D7-7469A7E968D4}"/>
              </a:ext>
            </a:extLst>
          </p:cNvPr>
          <p:cNvCxnSpPr>
            <a:cxnSpLocks/>
          </p:cNvCxnSpPr>
          <p:nvPr/>
        </p:nvCxnSpPr>
        <p:spPr>
          <a:xfrm>
            <a:off x="2541444" y="478546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796A406-D8F7-BC44-6E2D-5ECF75778A04}"/>
              </a:ext>
            </a:extLst>
          </p:cNvPr>
          <p:cNvCxnSpPr>
            <a:cxnSpLocks/>
          </p:cNvCxnSpPr>
          <p:nvPr/>
        </p:nvCxnSpPr>
        <p:spPr>
          <a:xfrm>
            <a:off x="2022329" y="438134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8401CBD-EDB3-AFAF-32DC-F92939AC2522}"/>
              </a:ext>
            </a:extLst>
          </p:cNvPr>
          <p:cNvCxnSpPr>
            <a:cxnSpLocks/>
          </p:cNvCxnSpPr>
          <p:nvPr/>
        </p:nvCxnSpPr>
        <p:spPr>
          <a:xfrm>
            <a:off x="2541444" y="460925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661D4A2-E2CB-B325-AE05-0C6539F4C031}"/>
              </a:ext>
            </a:extLst>
          </p:cNvPr>
          <p:cNvCxnSpPr>
            <a:cxnSpLocks/>
          </p:cNvCxnSpPr>
          <p:nvPr/>
        </p:nvCxnSpPr>
        <p:spPr>
          <a:xfrm>
            <a:off x="2541444" y="477117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28124FB-2AEB-3B29-7ECA-9D180828B401}"/>
              </a:ext>
            </a:extLst>
          </p:cNvPr>
          <p:cNvCxnSpPr>
            <a:cxnSpLocks/>
          </p:cNvCxnSpPr>
          <p:nvPr/>
        </p:nvCxnSpPr>
        <p:spPr>
          <a:xfrm>
            <a:off x="2022331" y="417110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10ACD50-E201-AAF0-C314-907849435BD0}"/>
              </a:ext>
            </a:extLst>
          </p:cNvPr>
          <p:cNvCxnSpPr>
            <a:cxnSpLocks/>
          </p:cNvCxnSpPr>
          <p:nvPr/>
        </p:nvCxnSpPr>
        <p:spPr>
          <a:xfrm>
            <a:off x="2022330" y="433302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5B6D3D7-411F-56AB-9FA4-0D04014692EA}"/>
              </a:ext>
            </a:extLst>
          </p:cNvPr>
          <p:cNvCxnSpPr>
            <a:cxnSpLocks/>
          </p:cNvCxnSpPr>
          <p:nvPr/>
        </p:nvCxnSpPr>
        <p:spPr>
          <a:xfrm>
            <a:off x="4729614" y="461477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3CDDBAB-23D9-9834-8980-911B5209467A}"/>
              </a:ext>
            </a:extLst>
          </p:cNvPr>
          <p:cNvCxnSpPr>
            <a:cxnSpLocks/>
          </p:cNvCxnSpPr>
          <p:nvPr/>
        </p:nvCxnSpPr>
        <p:spPr>
          <a:xfrm>
            <a:off x="2541443" y="460925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C0CC483-CA75-2354-6C0E-4DFB369A8732}"/>
              </a:ext>
            </a:extLst>
          </p:cNvPr>
          <p:cNvCxnSpPr>
            <a:cxnSpLocks/>
          </p:cNvCxnSpPr>
          <p:nvPr/>
        </p:nvCxnSpPr>
        <p:spPr>
          <a:xfrm>
            <a:off x="2022328" y="420513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9B95495-2769-AE76-42EF-BDBE2DE15735}"/>
              </a:ext>
            </a:extLst>
          </p:cNvPr>
          <p:cNvCxnSpPr>
            <a:cxnSpLocks/>
          </p:cNvCxnSpPr>
          <p:nvPr/>
        </p:nvCxnSpPr>
        <p:spPr>
          <a:xfrm>
            <a:off x="2541443" y="443304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FFFC3F9-0422-9564-1B56-2C3EE9DCC52F}"/>
              </a:ext>
            </a:extLst>
          </p:cNvPr>
          <p:cNvCxnSpPr>
            <a:cxnSpLocks/>
          </p:cNvCxnSpPr>
          <p:nvPr/>
        </p:nvCxnSpPr>
        <p:spPr>
          <a:xfrm>
            <a:off x="2541443" y="459496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F6E5C92-3FA1-9C35-C1C2-3DD3E11A6C25}"/>
              </a:ext>
            </a:extLst>
          </p:cNvPr>
          <p:cNvCxnSpPr>
            <a:cxnSpLocks/>
          </p:cNvCxnSpPr>
          <p:nvPr/>
        </p:nvCxnSpPr>
        <p:spPr>
          <a:xfrm>
            <a:off x="2022330" y="399489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93B3B96-6688-EB9E-022E-1851D70AB423}"/>
              </a:ext>
            </a:extLst>
          </p:cNvPr>
          <p:cNvCxnSpPr>
            <a:cxnSpLocks/>
          </p:cNvCxnSpPr>
          <p:nvPr/>
        </p:nvCxnSpPr>
        <p:spPr>
          <a:xfrm>
            <a:off x="2022329" y="415681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DFB6299-5327-0EEF-3950-AB2EF99B6E03}"/>
              </a:ext>
            </a:extLst>
          </p:cNvPr>
          <p:cNvCxnSpPr>
            <a:cxnSpLocks/>
          </p:cNvCxnSpPr>
          <p:nvPr/>
        </p:nvCxnSpPr>
        <p:spPr>
          <a:xfrm>
            <a:off x="4729613" y="443855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45C3F5C-FCA6-C913-EC2D-3AC5968C675D}"/>
              </a:ext>
            </a:extLst>
          </p:cNvPr>
          <p:cNvCxnSpPr>
            <a:cxnSpLocks/>
          </p:cNvCxnSpPr>
          <p:nvPr/>
        </p:nvCxnSpPr>
        <p:spPr>
          <a:xfrm>
            <a:off x="2541442" y="443304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78EA341-1C5E-4330-D510-6F4FAC6F4574}"/>
              </a:ext>
            </a:extLst>
          </p:cNvPr>
          <p:cNvCxnSpPr>
            <a:cxnSpLocks/>
          </p:cNvCxnSpPr>
          <p:nvPr/>
        </p:nvCxnSpPr>
        <p:spPr>
          <a:xfrm>
            <a:off x="2022327" y="402891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8DDC0C-CAE4-E469-E941-29E2C63C398E}"/>
              </a:ext>
            </a:extLst>
          </p:cNvPr>
          <p:cNvCxnSpPr>
            <a:cxnSpLocks/>
          </p:cNvCxnSpPr>
          <p:nvPr/>
        </p:nvCxnSpPr>
        <p:spPr>
          <a:xfrm>
            <a:off x="2016715" y="248756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922362E-B68E-CBD3-4E0F-8D62D679E314}"/>
              </a:ext>
            </a:extLst>
          </p:cNvPr>
          <p:cNvCxnSpPr>
            <a:cxnSpLocks/>
          </p:cNvCxnSpPr>
          <p:nvPr/>
        </p:nvCxnSpPr>
        <p:spPr>
          <a:xfrm>
            <a:off x="4239334" y="250303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5D097DE-7D97-6E46-DDD4-E9ABD7856F24}"/>
              </a:ext>
            </a:extLst>
          </p:cNvPr>
          <p:cNvCxnSpPr>
            <a:cxnSpLocks/>
          </p:cNvCxnSpPr>
          <p:nvPr/>
        </p:nvCxnSpPr>
        <p:spPr>
          <a:xfrm>
            <a:off x="2016717" y="285972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32E7BFD-0B88-07B0-019A-592A6E89E50D}"/>
              </a:ext>
            </a:extLst>
          </p:cNvPr>
          <p:cNvCxnSpPr>
            <a:cxnSpLocks/>
          </p:cNvCxnSpPr>
          <p:nvPr/>
        </p:nvCxnSpPr>
        <p:spPr>
          <a:xfrm>
            <a:off x="2016716" y="268351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4A188C5-128D-B222-E158-1EA0F80540D5}"/>
              </a:ext>
            </a:extLst>
          </p:cNvPr>
          <p:cNvCxnSpPr>
            <a:cxnSpLocks/>
          </p:cNvCxnSpPr>
          <p:nvPr/>
        </p:nvCxnSpPr>
        <p:spPr>
          <a:xfrm>
            <a:off x="2535831" y="291142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E1039AD-5E57-FC7D-94D8-33DA2BF1111B}"/>
              </a:ext>
            </a:extLst>
          </p:cNvPr>
          <p:cNvCxnSpPr>
            <a:cxnSpLocks/>
          </p:cNvCxnSpPr>
          <p:nvPr/>
        </p:nvCxnSpPr>
        <p:spPr>
          <a:xfrm>
            <a:off x="2016718" y="247327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5A656B2-007C-9488-9A62-816508F25304}"/>
              </a:ext>
            </a:extLst>
          </p:cNvPr>
          <p:cNvCxnSpPr>
            <a:cxnSpLocks/>
          </p:cNvCxnSpPr>
          <p:nvPr/>
        </p:nvCxnSpPr>
        <p:spPr>
          <a:xfrm>
            <a:off x="2016715" y="250730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92BAAB0-DE90-3334-3F27-DF2FD70BC5CB}"/>
              </a:ext>
            </a:extLst>
          </p:cNvPr>
          <p:cNvCxnSpPr>
            <a:cxnSpLocks/>
          </p:cNvCxnSpPr>
          <p:nvPr/>
        </p:nvCxnSpPr>
        <p:spPr>
          <a:xfrm>
            <a:off x="2442588" y="2832837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2CA9EB3-3BF4-302E-B74C-B4D468E399B6}"/>
              </a:ext>
            </a:extLst>
          </p:cNvPr>
          <p:cNvCxnSpPr>
            <a:cxnSpLocks/>
          </p:cNvCxnSpPr>
          <p:nvPr/>
        </p:nvCxnSpPr>
        <p:spPr>
          <a:xfrm>
            <a:off x="2345339" y="2744736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DFEFD08-219D-0D35-5223-A7516965AAA9}"/>
              </a:ext>
            </a:extLst>
          </p:cNvPr>
          <p:cNvCxnSpPr>
            <a:cxnSpLocks/>
          </p:cNvCxnSpPr>
          <p:nvPr/>
        </p:nvCxnSpPr>
        <p:spPr>
          <a:xfrm>
            <a:off x="2237054" y="2649485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113D272-5F0B-6EEC-8776-6C54EF0F2DAC}"/>
              </a:ext>
            </a:extLst>
          </p:cNvPr>
          <p:cNvCxnSpPr>
            <a:cxnSpLocks/>
          </p:cNvCxnSpPr>
          <p:nvPr/>
        </p:nvCxnSpPr>
        <p:spPr>
          <a:xfrm>
            <a:off x="2126258" y="2554234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99778E4-62EB-8018-B165-178AFD00E91F}"/>
              </a:ext>
            </a:extLst>
          </p:cNvPr>
          <p:cNvCxnSpPr>
            <a:cxnSpLocks/>
          </p:cNvCxnSpPr>
          <p:nvPr/>
        </p:nvCxnSpPr>
        <p:spPr>
          <a:xfrm>
            <a:off x="2947968" y="2489932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09000AF-3865-B355-2D9A-5FD6FA7156CC}"/>
              </a:ext>
            </a:extLst>
          </p:cNvPr>
          <p:cNvCxnSpPr>
            <a:cxnSpLocks/>
          </p:cNvCxnSpPr>
          <p:nvPr/>
        </p:nvCxnSpPr>
        <p:spPr>
          <a:xfrm>
            <a:off x="2491850" y="248755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301A833-F9F3-DC82-8257-18669E3D2A40}"/>
              </a:ext>
            </a:extLst>
          </p:cNvPr>
          <p:cNvCxnSpPr>
            <a:cxnSpLocks/>
          </p:cNvCxnSpPr>
          <p:nvPr/>
        </p:nvCxnSpPr>
        <p:spPr>
          <a:xfrm>
            <a:off x="3474906" y="2489941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F0AE0DD-5451-027F-71BC-4F1C969B9ACA}"/>
              </a:ext>
            </a:extLst>
          </p:cNvPr>
          <p:cNvCxnSpPr>
            <a:cxnSpLocks/>
          </p:cNvCxnSpPr>
          <p:nvPr/>
        </p:nvCxnSpPr>
        <p:spPr>
          <a:xfrm>
            <a:off x="3978368" y="248041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C9975129-41E9-23B1-4889-30458D9EBA00}"/>
              </a:ext>
            </a:extLst>
          </p:cNvPr>
          <p:cNvSpPr/>
          <p:nvPr/>
        </p:nvSpPr>
        <p:spPr>
          <a:xfrm>
            <a:off x="1741660" y="3396560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226A19C-53B5-D0EB-9507-BA3DAFB3A4D8}"/>
              </a:ext>
            </a:extLst>
          </p:cNvPr>
          <p:cNvSpPr txBox="1"/>
          <p:nvPr/>
        </p:nvSpPr>
        <p:spPr>
          <a:xfrm>
            <a:off x="2016715" y="4958933"/>
            <a:ext cx="2741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Backbone</a:t>
            </a:r>
          </a:p>
          <a:p>
            <a:pPr algn="ctr"/>
            <a:r>
              <a:rPr lang="en-US" sz="2400" dirty="0"/>
              <a:t>creates multi-scale feature map</a:t>
            </a:r>
          </a:p>
        </p:txBody>
      </p:sp>
      <p:sp>
        <p:nvSpPr>
          <p:cNvPr id="129" name="Parallelogram 128">
            <a:extLst>
              <a:ext uri="{FF2B5EF4-FFF2-40B4-BE49-F238E27FC236}">
                <a16:creationId xmlns:a16="http://schemas.microsoft.com/office/drawing/2014/main" id="{93B2A77D-6615-3DEA-6EE5-3F05158DCD0D}"/>
              </a:ext>
            </a:extLst>
          </p:cNvPr>
          <p:cNvSpPr/>
          <p:nvPr/>
        </p:nvSpPr>
        <p:spPr>
          <a:xfrm>
            <a:off x="4803378" y="5110487"/>
            <a:ext cx="2758509" cy="795485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Parallelogram 129">
            <a:extLst>
              <a:ext uri="{FF2B5EF4-FFF2-40B4-BE49-F238E27FC236}">
                <a16:creationId xmlns:a16="http://schemas.microsoft.com/office/drawing/2014/main" id="{BF6117AE-26D0-792F-D200-B1166CE46BFA}"/>
              </a:ext>
            </a:extLst>
          </p:cNvPr>
          <p:cNvSpPr/>
          <p:nvPr/>
        </p:nvSpPr>
        <p:spPr>
          <a:xfrm>
            <a:off x="5048935" y="4086313"/>
            <a:ext cx="2167545" cy="726031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Parallelogram 130">
            <a:extLst>
              <a:ext uri="{FF2B5EF4-FFF2-40B4-BE49-F238E27FC236}">
                <a16:creationId xmlns:a16="http://schemas.microsoft.com/office/drawing/2014/main" id="{5CCCD10B-759F-B827-93DF-1F7EC0E54E1D}"/>
              </a:ext>
            </a:extLst>
          </p:cNvPr>
          <p:cNvSpPr/>
          <p:nvPr/>
        </p:nvSpPr>
        <p:spPr>
          <a:xfrm>
            <a:off x="5207909" y="3164727"/>
            <a:ext cx="1717430" cy="669734"/>
          </a:xfrm>
          <a:prstGeom prst="parallelogram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CE3EFAF9-1607-353F-EA8C-AB21BEAB1CF5}"/>
              </a:ext>
            </a:extLst>
          </p:cNvPr>
          <p:cNvCxnSpPr>
            <a:cxnSpLocks/>
          </p:cNvCxnSpPr>
          <p:nvPr/>
        </p:nvCxnSpPr>
        <p:spPr>
          <a:xfrm>
            <a:off x="6066624" y="3051427"/>
            <a:ext cx="0" cy="33486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1EB41D1-24D4-E899-B70E-9B06C9382F3B}"/>
              </a:ext>
            </a:extLst>
          </p:cNvPr>
          <p:cNvCxnSpPr>
            <a:cxnSpLocks/>
            <a:stCxn id="130" idx="3"/>
          </p:cNvCxnSpPr>
          <p:nvPr/>
        </p:nvCxnSpPr>
        <p:spPr>
          <a:xfrm>
            <a:off x="6041954" y="4812344"/>
            <a:ext cx="0" cy="69588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4C3F554F-31DC-1D53-15B8-8F0D81924E15}"/>
              </a:ext>
            </a:extLst>
          </p:cNvPr>
          <p:cNvCxnSpPr>
            <a:cxnSpLocks/>
            <a:stCxn id="131" idx="4"/>
          </p:cNvCxnSpPr>
          <p:nvPr/>
        </p:nvCxnSpPr>
        <p:spPr>
          <a:xfrm>
            <a:off x="6066624" y="3834461"/>
            <a:ext cx="0" cy="6109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0A66E87-B3DD-7CC3-2391-696117CA2FBB}"/>
              </a:ext>
            </a:extLst>
          </p:cNvPr>
          <p:cNvCxnSpPr>
            <a:cxnSpLocks/>
          </p:cNvCxnSpPr>
          <p:nvPr/>
        </p:nvCxnSpPr>
        <p:spPr>
          <a:xfrm flipV="1">
            <a:off x="4702581" y="3025597"/>
            <a:ext cx="1376094" cy="61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9B44D42-936A-747F-CDBF-32D96D3C22E1}"/>
              </a:ext>
            </a:extLst>
          </p:cNvPr>
          <p:cNvCxnSpPr>
            <a:cxnSpLocks/>
          </p:cNvCxnSpPr>
          <p:nvPr/>
        </p:nvCxnSpPr>
        <p:spPr>
          <a:xfrm>
            <a:off x="4747798" y="3947081"/>
            <a:ext cx="1330877" cy="802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E6CE1C6-B75E-2743-4156-60939A11A7BA}"/>
              </a:ext>
            </a:extLst>
          </p:cNvPr>
          <p:cNvCxnSpPr>
            <a:cxnSpLocks/>
          </p:cNvCxnSpPr>
          <p:nvPr/>
        </p:nvCxnSpPr>
        <p:spPr>
          <a:xfrm>
            <a:off x="4747798" y="4950152"/>
            <a:ext cx="129415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732E36F-C899-145C-6810-5A4BF67E4598}"/>
              </a:ext>
            </a:extLst>
          </p:cNvPr>
          <p:cNvSpPr/>
          <p:nvPr/>
        </p:nvSpPr>
        <p:spPr>
          <a:xfrm>
            <a:off x="5951506" y="3344640"/>
            <a:ext cx="254338" cy="24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E1F5DF8-EA68-2F33-46BA-B4F921FB90D7}"/>
              </a:ext>
            </a:extLst>
          </p:cNvPr>
          <p:cNvSpPr/>
          <p:nvPr/>
        </p:nvSpPr>
        <p:spPr>
          <a:xfrm>
            <a:off x="5844946" y="4404921"/>
            <a:ext cx="395137" cy="3565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B6CA23F-F676-7473-5296-AD92AECF14FD}"/>
              </a:ext>
            </a:extLst>
          </p:cNvPr>
          <p:cNvSpPr/>
          <p:nvPr/>
        </p:nvSpPr>
        <p:spPr>
          <a:xfrm>
            <a:off x="5814564" y="5464763"/>
            <a:ext cx="472448" cy="4616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E3FAF297-7060-F29B-D254-F8865A705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270" y="3147168"/>
            <a:ext cx="2018233" cy="1513675"/>
          </a:xfrm>
          <a:prstGeom prst="rect">
            <a:avLst/>
          </a:prstGeom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27BD958-543E-94B6-D459-0FD5367BE36A}"/>
              </a:ext>
            </a:extLst>
          </p:cNvPr>
          <p:cNvGrpSpPr/>
          <p:nvPr/>
        </p:nvGrpSpPr>
        <p:grpSpPr>
          <a:xfrm>
            <a:off x="10803485" y="3593158"/>
            <a:ext cx="410365" cy="328265"/>
            <a:chOff x="4271239" y="1649501"/>
            <a:chExt cx="3046443" cy="1429473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30E7F5E0-C6D7-9005-8429-190F3CABD2CF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AC92B09-6635-960E-E17B-2FD3AD7525BE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FCEB496-B039-38AE-B4FA-937ACD7E796A}"/>
              </a:ext>
            </a:extLst>
          </p:cNvPr>
          <p:cNvCxnSpPr>
            <a:cxnSpLocks/>
          </p:cNvCxnSpPr>
          <p:nvPr/>
        </p:nvCxnSpPr>
        <p:spPr>
          <a:xfrm>
            <a:off x="11408526" y="1256485"/>
            <a:ext cx="164461" cy="23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291C9A80-55BE-5BC5-4D16-4A33FD1CF49B}"/>
              </a:ext>
            </a:extLst>
          </p:cNvPr>
          <p:cNvGrpSpPr/>
          <p:nvPr/>
        </p:nvGrpSpPr>
        <p:grpSpPr>
          <a:xfrm>
            <a:off x="11470899" y="4374281"/>
            <a:ext cx="265776" cy="266680"/>
            <a:chOff x="4271239" y="1649501"/>
            <a:chExt cx="3046443" cy="1429473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8737394-B8B3-7CC9-3190-0B56B557A199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E8E3602-E570-2797-0A34-CC456427E8FF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CB20C98-E90F-7FCF-C95E-716851D42C0D}"/>
              </a:ext>
            </a:extLst>
          </p:cNvPr>
          <p:cNvGrpSpPr/>
          <p:nvPr/>
        </p:nvGrpSpPr>
        <p:grpSpPr>
          <a:xfrm>
            <a:off x="10461439" y="3887742"/>
            <a:ext cx="528127" cy="401236"/>
            <a:chOff x="4271239" y="1649501"/>
            <a:chExt cx="3046443" cy="1429473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877CBE4-1B2C-9334-9FBD-5299012429E3}"/>
                </a:ext>
              </a:extLst>
            </p:cNvPr>
            <p:cNvSpPr/>
            <p:nvPr/>
          </p:nvSpPr>
          <p:spPr>
            <a:xfrm>
              <a:off x="4271239" y="1649501"/>
              <a:ext cx="3046443" cy="142947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3CDF781-5CD6-2512-4E9C-952E914960A4}"/>
                </a:ext>
              </a:extLst>
            </p:cNvPr>
            <p:cNvSpPr/>
            <p:nvPr/>
          </p:nvSpPr>
          <p:spPr>
            <a:xfrm>
              <a:off x="5652655" y="2293336"/>
              <a:ext cx="141806" cy="141804"/>
            </a:xfrm>
            <a:prstGeom prst="ellipse">
              <a:avLst/>
            </a:prstGeom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B6F5DF52-A307-779A-BFE7-A663BCA76BAE}"/>
              </a:ext>
            </a:extLst>
          </p:cNvPr>
          <p:cNvSpPr txBox="1"/>
          <p:nvPr/>
        </p:nvSpPr>
        <p:spPr>
          <a:xfrm>
            <a:off x="10093271" y="4638377"/>
            <a:ext cx="2042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Inferred </a:t>
            </a:r>
            <a:r>
              <a:rPr lang="en-US" sz="2400" b="1" dirty="0" err="1"/>
              <a:t>outpu</a:t>
            </a:r>
            <a:endParaRPr lang="en-US" sz="2400" b="1" dirty="0"/>
          </a:p>
          <a:p>
            <a:pPr algn="ctr"/>
            <a:r>
              <a:rPr lang="en-US" sz="2400" dirty="0"/>
              <a:t>Cat, mouse, book</a:t>
            </a:r>
          </a:p>
        </p:txBody>
      </p:sp>
      <p:sp>
        <p:nvSpPr>
          <p:cNvPr id="166" name="Arrow: Right 165">
            <a:extLst>
              <a:ext uri="{FF2B5EF4-FFF2-40B4-BE49-F238E27FC236}">
                <a16:creationId xmlns:a16="http://schemas.microsoft.com/office/drawing/2014/main" id="{3C4C6F96-229B-A3A0-7B97-730086E3DBB7}"/>
              </a:ext>
            </a:extLst>
          </p:cNvPr>
          <p:cNvSpPr/>
          <p:nvPr/>
        </p:nvSpPr>
        <p:spPr>
          <a:xfrm>
            <a:off x="9801928" y="3666910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68EFF1F-D386-DD83-10B8-433930A1F2B0}"/>
              </a:ext>
            </a:extLst>
          </p:cNvPr>
          <p:cNvSpPr txBox="1"/>
          <p:nvPr/>
        </p:nvSpPr>
        <p:spPr>
          <a:xfrm>
            <a:off x="4994040" y="5883494"/>
            <a:ext cx="2222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Neck</a:t>
            </a:r>
            <a:r>
              <a:rPr lang="en-US" sz="2400" dirty="0"/>
              <a:t> integrates scales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63C85593-593F-C04A-ADC2-D6C3C013071E}"/>
              </a:ext>
            </a:extLst>
          </p:cNvPr>
          <p:cNvSpPr/>
          <p:nvPr/>
        </p:nvSpPr>
        <p:spPr>
          <a:xfrm>
            <a:off x="7891213" y="2238448"/>
            <a:ext cx="1764955" cy="158667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Bounding box regression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94D62ED4-5E71-CF77-7B0B-3375E9FA437F}"/>
              </a:ext>
            </a:extLst>
          </p:cNvPr>
          <p:cNvSpPr/>
          <p:nvPr/>
        </p:nvSpPr>
        <p:spPr>
          <a:xfrm>
            <a:off x="7893467" y="4100422"/>
            <a:ext cx="1782485" cy="158667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Object classification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4F7FC70-F0C1-11AE-025E-D47A390F81E6}"/>
              </a:ext>
            </a:extLst>
          </p:cNvPr>
          <p:cNvSpPr txBox="1"/>
          <p:nvPr/>
        </p:nvSpPr>
        <p:spPr>
          <a:xfrm>
            <a:off x="7850978" y="5837339"/>
            <a:ext cx="1905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Task-specific head</a:t>
            </a:r>
            <a:endParaRPr lang="en-US" sz="2400" dirty="0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054E698-FB67-0218-3A81-E4C8EC5DC8F6}"/>
              </a:ext>
            </a:extLst>
          </p:cNvPr>
          <p:cNvCxnSpPr>
            <a:cxnSpLocks/>
          </p:cNvCxnSpPr>
          <p:nvPr/>
        </p:nvCxnSpPr>
        <p:spPr>
          <a:xfrm>
            <a:off x="6824914" y="3499594"/>
            <a:ext cx="1066298" cy="1190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EFC5482-AB67-CF72-64EE-8C41F198FD37}"/>
              </a:ext>
            </a:extLst>
          </p:cNvPr>
          <p:cNvCxnSpPr>
            <a:cxnSpLocks/>
            <a:stCxn id="130" idx="2"/>
          </p:cNvCxnSpPr>
          <p:nvPr/>
        </p:nvCxnSpPr>
        <p:spPr>
          <a:xfrm flipV="1">
            <a:off x="7125726" y="4445367"/>
            <a:ext cx="761972" cy="3962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85808AA2-365B-841C-3A49-736A9E1D714D}"/>
              </a:ext>
            </a:extLst>
          </p:cNvPr>
          <p:cNvCxnSpPr>
            <a:cxnSpLocks/>
            <a:stCxn id="129" idx="2"/>
          </p:cNvCxnSpPr>
          <p:nvPr/>
        </p:nvCxnSpPr>
        <p:spPr>
          <a:xfrm>
            <a:off x="7462451" y="5508230"/>
            <a:ext cx="395906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35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27" grpId="0" animBg="1"/>
      <p:bldP spid="128" grpId="0"/>
      <p:bldP spid="129" grpId="0" animBg="1"/>
      <p:bldP spid="130" grpId="0" animBg="1"/>
      <p:bldP spid="131" grpId="0" animBg="1"/>
      <p:bldP spid="138" grpId="0" animBg="1"/>
      <p:bldP spid="139" grpId="0" animBg="1"/>
      <p:bldP spid="140" grpId="0" animBg="1"/>
      <p:bldP spid="165" grpId="0"/>
      <p:bldP spid="166" grpId="0" animBg="1"/>
      <p:bldP spid="167" grpId="0"/>
      <p:bldP spid="168" grpId="0" animBg="1"/>
      <p:bldP spid="169" grpId="0" animBg="1"/>
      <p:bldP spid="17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10424</TotalTime>
  <Words>3913</Words>
  <Application>Microsoft Office PowerPoint</Application>
  <PresentationFormat>Widescreen</PresentationFormat>
  <Paragraphs>566</Paragraphs>
  <Slides>69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Courier New</vt:lpstr>
      <vt:lpstr>Inter</vt:lpstr>
      <vt:lpstr>Segoe</vt:lpstr>
      <vt:lpstr>Segoe UI</vt:lpstr>
      <vt:lpstr>Office Theme</vt:lpstr>
      <vt:lpstr>CSCI E-25 Computer Vision</vt:lpstr>
      <vt:lpstr>Overview of Object Detection</vt:lpstr>
      <vt:lpstr>Overview of Object Detection</vt:lpstr>
      <vt:lpstr>Overview of Object Detection</vt:lpstr>
      <vt:lpstr>Overview of Object Detection</vt:lpstr>
      <vt:lpstr>Lesson Overview</vt:lpstr>
      <vt:lpstr>Overview of Object Detection</vt:lpstr>
      <vt:lpstr>PowerPoint Presentation</vt:lpstr>
      <vt:lpstr>PowerPoint Presentation</vt:lpstr>
      <vt:lpstr>Overview of Object Detection</vt:lpstr>
      <vt:lpstr>Overview of Object Detection</vt:lpstr>
      <vt:lpstr>Overview of Object Detection</vt:lpstr>
      <vt:lpstr>Overview of Object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Loss Functions for Object Detection</vt:lpstr>
      <vt:lpstr>Loss Function for Object Detection  </vt:lpstr>
      <vt:lpstr>Loss Function for Object Detection  </vt:lpstr>
      <vt:lpstr>PowerPoint Presentation</vt:lpstr>
      <vt:lpstr>    Evaluation of object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412</cp:revision>
  <cp:lastPrinted>2019-12-06T01:30:02Z</cp:lastPrinted>
  <dcterms:created xsi:type="dcterms:W3CDTF">2019-11-27T16:52:28Z</dcterms:created>
  <dcterms:modified xsi:type="dcterms:W3CDTF">2024-03-21T18:13:52Z</dcterms:modified>
</cp:coreProperties>
</file>